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80" r:id="rId2"/>
    <p:sldId id="282" r:id="rId3"/>
    <p:sldId id="278" r:id="rId4"/>
    <p:sldId id="284" r:id="rId5"/>
    <p:sldId id="269" r:id="rId6"/>
    <p:sldId id="287" r:id="rId7"/>
    <p:sldId id="288" r:id="rId8"/>
    <p:sldId id="289" r:id="rId9"/>
    <p:sldId id="281" r:id="rId10"/>
    <p:sldId id="290" r:id="rId11"/>
    <p:sldId id="261" r:id="rId12"/>
    <p:sldId id="292" r:id="rId13"/>
    <p:sldId id="293" r:id="rId14"/>
    <p:sldId id="294" r:id="rId15"/>
    <p:sldId id="260" r:id="rId16"/>
    <p:sldId id="291" r:id="rId17"/>
    <p:sldId id="270" r:id="rId18"/>
    <p:sldId id="274" r:id="rId19"/>
    <p:sldId id="295" r:id="rId20"/>
    <p:sldId id="276" r:id="rId21"/>
    <p:sldId id="271" r:id="rId22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889"/>
    <a:srgbClr val="013F99"/>
    <a:srgbClr val="D40257"/>
    <a:srgbClr val="002864"/>
    <a:srgbClr val="FD418D"/>
    <a:srgbClr val="001C46"/>
    <a:srgbClr val="FF2D78"/>
    <a:srgbClr val="150060"/>
    <a:srgbClr val="FF2573"/>
    <a:srgbClr val="014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5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1B771-B3E3-42D1-8168-91DB4AA8C408}" type="datetimeFigureOut">
              <a:rPr lang="es-CO" smtClean="0"/>
              <a:t>9/02/2023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2EBC8-5E69-48BB-B27C-DBF394D18438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045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2EBC8-5E69-48BB-B27C-DBF394D18438}" type="slidenum">
              <a:rPr lang="es-CO" smtClean="0"/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543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2EBC8-5E69-48BB-B27C-DBF394D18438}" type="slidenum">
              <a:rPr lang="es-CO" smtClean="0"/>
              <a:t>15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5531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6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4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4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8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22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8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3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0155-78BD-4B43-AD82-A40C309BA4EE}" type="datetimeFigureOut">
              <a:rPr lang="en-US" smtClean="0"/>
              <a:t>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F29C-3A77-49DE-A5DB-402A37006AF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0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2" t="-56" r="-5663" b="-506"/>
          <a:stretch/>
        </p:blipFill>
        <p:spPr>
          <a:xfrm>
            <a:off x="-9525" y="1"/>
            <a:ext cx="9367309" cy="69437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62524" y="0"/>
            <a:ext cx="4181475" cy="6858000"/>
          </a:xfrm>
          <a:prstGeom prst="rect">
            <a:avLst/>
          </a:prstGeom>
          <a:gradFill flip="none" rotWithShape="1">
            <a:gsLst>
              <a:gs pos="35000">
                <a:srgbClr val="EC035F">
                  <a:shade val="30000"/>
                  <a:satMod val="115000"/>
                </a:srgbClr>
              </a:gs>
              <a:gs pos="83000">
                <a:srgbClr val="150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01" y="5338908"/>
            <a:ext cx="3124200" cy="1263722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5396277" y="1717528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695857" y="274608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</a:p>
          <a:p>
            <a:pPr algn="ctr"/>
            <a:r>
              <a:rPr lang="es-MX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GRABACIÓN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4888717" y="1062516"/>
            <a:ext cx="4329084" cy="44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4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9632"/>
          <a:stretch/>
        </p:blipFill>
        <p:spPr>
          <a:xfrm>
            <a:off x="-9331" y="-10257"/>
            <a:ext cx="9171992" cy="686825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-10257"/>
            <a:ext cx="9144000" cy="6901366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38681" y="320258"/>
            <a:ext cx="688874" cy="98566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881282" y="6488668"/>
            <a:ext cx="300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bg1"/>
                </a:solidFill>
              </a:rPr>
              <a:t>Bibliografía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09944" y="634593"/>
            <a:ext cx="7204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spc="-25" dirty="0">
                <a:solidFill>
                  <a:srgbClr val="FFFFFF"/>
                </a:solidFill>
                <a:cs typeface="Calibri"/>
              </a:rPr>
              <a:t>COSTEO</a:t>
            </a:r>
            <a:r>
              <a:rPr lang="es-CO" sz="2800" b="1" spc="-90" dirty="0">
                <a:solidFill>
                  <a:srgbClr val="FFFFFF"/>
                </a:solidFill>
                <a:cs typeface="Calibri"/>
              </a:rPr>
              <a:t> </a:t>
            </a:r>
            <a:r>
              <a:rPr lang="es-CO" sz="2800" b="1" spc="-5" dirty="0">
                <a:solidFill>
                  <a:srgbClr val="FFFFFF"/>
                </a:solidFill>
                <a:cs typeface="Calibri"/>
              </a:rPr>
              <a:t>POR </a:t>
            </a:r>
            <a:r>
              <a:rPr lang="es-CO" sz="2800" b="1" spc="-800" dirty="0">
                <a:solidFill>
                  <a:srgbClr val="FFFFFF"/>
                </a:solidFill>
                <a:cs typeface="Calibri"/>
              </a:rPr>
              <a:t> </a:t>
            </a:r>
            <a:r>
              <a:rPr lang="es-CO" sz="2800" b="1" spc="-15" dirty="0">
                <a:solidFill>
                  <a:srgbClr val="FFFFFF"/>
                </a:solidFill>
                <a:cs typeface="Calibri"/>
              </a:rPr>
              <a:t>PROCESOS</a:t>
            </a:r>
            <a:endParaRPr lang="es-CO" sz="2800" dirty="0">
              <a:cs typeface="Calibri"/>
            </a:endParaRPr>
          </a:p>
          <a:p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90945" y="1850580"/>
            <a:ext cx="8700655" cy="38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rgbClr val="FFFFFF"/>
                </a:solidFill>
                <a:cs typeface="Calibri"/>
              </a:rPr>
              <a:t>Es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el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método</a:t>
            </a:r>
            <a:r>
              <a:rPr lang="es-ES" sz="20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de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asignación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de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15" dirty="0">
                <a:solidFill>
                  <a:srgbClr val="FFFFFF"/>
                </a:solidFill>
                <a:cs typeface="Calibri"/>
              </a:rPr>
              <a:t>costos</a:t>
            </a:r>
            <a:r>
              <a:rPr lang="es-ES" sz="2000" spc="-2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 smtClean="0">
                <a:solidFill>
                  <a:srgbClr val="FFFFFF"/>
                </a:solidFill>
                <a:cs typeface="Calibri"/>
              </a:rPr>
              <a:t>de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ES" sz="2000" spc="-5" dirty="0">
                <a:solidFill>
                  <a:srgbClr val="FFFFFF"/>
                </a:solidFill>
                <a:cs typeface="Calibri"/>
              </a:rPr>
              <a:t>fabricación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 los</a:t>
            </a:r>
            <a:r>
              <a:rPr lang="es-ES" sz="2000" spc="-2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productos</a:t>
            </a:r>
            <a:r>
              <a:rPr lang="es-ES" sz="2000" spc="-2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en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función</a:t>
            </a:r>
            <a:r>
              <a:rPr lang="es-ES" sz="2000" spc="-4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de </a:t>
            </a:r>
            <a:r>
              <a:rPr lang="es-ES" sz="2000" spc="-44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los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diversos</a:t>
            </a:r>
            <a:r>
              <a:rPr lang="es-ES" sz="2000" spc="-2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procesos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 utilizados</a:t>
            </a:r>
            <a:r>
              <a:rPr lang="es-ES" sz="2000" spc="-4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en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 smtClean="0">
                <a:solidFill>
                  <a:srgbClr val="FFFFFF"/>
                </a:solidFill>
                <a:cs typeface="Calibri"/>
              </a:rPr>
              <a:t>su producción.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s-ES" sz="20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ES" sz="1950" dirty="0">
              <a:cs typeface="Calibri"/>
            </a:endParaRPr>
          </a:p>
          <a:p>
            <a:pPr marL="12700" marR="6985">
              <a:lnSpc>
                <a:spcPct val="100000"/>
              </a:lnSpc>
            </a:pPr>
            <a:r>
              <a:rPr lang="es-ES" sz="2000" dirty="0">
                <a:solidFill>
                  <a:srgbClr val="FFFFFF"/>
                </a:solidFill>
                <a:cs typeface="Calibri"/>
              </a:rPr>
              <a:t>El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cálculo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de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costos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por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procesos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ayuda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 </a:t>
            </a:r>
            <a:r>
              <a:rPr lang="es-ES" sz="2000" spc="-44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las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empresas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asignar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costos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</a:t>
            </a:r>
            <a:r>
              <a:rPr lang="es-ES" sz="20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los 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productos,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lo que les permite 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comprender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y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controlar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mejor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su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 rentabilidad.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El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costo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del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producto se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distribuye entre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los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diversos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procesos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 que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se utilizaron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en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su producción.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Del 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mismo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modo,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ayuda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 las empresas a 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asignar los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costos generales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entre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los 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productos, </a:t>
            </a:r>
            <a:r>
              <a:rPr lang="es-ES" sz="2000" spc="-25" dirty="0">
                <a:solidFill>
                  <a:srgbClr val="FFFFFF"/>
                </a:solidFill>
                <a:cs typeface="Calibri"/>
              </a:rPr>
              <a:t>ya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que los </a:t>
            </a:r>
            <a:r>
              <a:rPr lang="es-ES" sz="2000" spc="-15" dirty="0">
                <a:solidFill>
                  <a:srgbClr val="FFFFFF"/>
                </a:solidFill>
                <a:cs typeface="Calibri"/>
              </a:rPr>
              <a:t>gastos </a:t>
            </a:r>
            <a:r>
              <a:rPr lang="es-ES" sz="2000" spc="-10" dirty="0">
                <a:solidFill>
                  <a:srgbClr val="FFFFFF"/>
                </a:solidFill>
                <a:cs typeface="Calibri"/>
              </a:rPr>
              <a:t>generales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 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menudo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se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asignan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sobre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la base del </a:t>
            </a:r>
            <a:r>
              <a:rPr lang="es-ES" sz="2000" spc="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15" dirty="0">
                <a:solidFill>
                  <a:srgbClr val="FFFFFF"/>
                </a:solidFill>
                <a:cs typeface="Calibri"/>
              </a:rPr>
              <a:t>costo </a:t>
            </a:r>
            <a:r>
              <a:rPr lang="es-ES" sz="2000" dirty="0">
                <a:solidFill>
                  <a:srgbClr val="FFFFFF"/>
                </a:solidFill>
                <a:cs typeface="Calibri"/>
              </a:rPr>
              <a:t>del</a:t>
            </a:r>
            <a:r>
              <a:rPr lang="es-ES" sz="2000" spc="-15" dirty="0">
                <a:solidFill>
                  <a:srgbClr val="FFFFFF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rgbClr val="FFFFFF"/>
                </a:solidFill>
                <a:cs typeface="Calibri"/>
              </a:rPr>
              <a:t>proceso.</a:t>
            </a:r>
            <a:endParaRPr lang="es-ES" sz="2000" dirty="0">
              <a:cs typeface="Calibri"/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91429" y="1977865"/>
            <a:ext cx="211016" cy="211016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1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35528" y="1983514"/>
            <a:ext cx="8677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00000"/>
                </a:solidFill>
                <a:cs typeface="Calibri"/>
              </a:rPr>
              <a:t>El </a:t>
            </a:r>
            <a:r>
              <a:rPr lang="es-ES" spc="-10" dirty="0">
                <a:solidFill>
                  <a:srgbClr val="000000"/>
                </a:solidFill>
                <a:cs typeface="Calibri"/>
              </a:rPr>
              <a:t>costeo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de </a:t>
            </a:r>
            <a:r>
              <a:rPr lang="es-ES" spc="-10" dirty="0">
                <a:solidFill>
                  <a:srgbClr val="000000"/>
                </a:solidFill>
                <a:cs typeface="Calibri"/>
              </a:rPr>
              <a:t>procesos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es un </a:t>
            </a:r>
            <a:r>
              <a:rPr lang="es-ES" spc="-5" dirty="0">
                <a:solidFill>
                  <a:srgbClr val="000000"/>
                </a:solidFill>
                <a:cs typeface="Calibri"/>
              </a:rPr>
              <a:t>medio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más </a:t>
            </a:r>
            <a:r>
              <a:rPr lang="es-ES" spc="-5" dirty="0">
                <a:solidFill>
                  <a:srgbClr val="000000"/>
                </a:solidFill>
                <a:cs typeface="Calibri"/>
              </a:rPr>
              <a:t>preciso </a:t>
            </a:r>
            <a:r>
              <a:rPr lang="es-ES" spc="-15" dirty="0">
                <a:solidFill>
                  <a:srgbClr val="000000"/>
                </a:solidFill>
                <a:cs typeface="Calibri"/>
              </a:rPr>
              <a:t>para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asignar </a:t>
            </a:r>
            <a:r>
              <a:rPr lang="es-ES" spc="5" dirty="0">
                <a:solidFill>
                  <a:srgbClr val="000000"/>
                </a:solidFill>
                <a:cs typeface="Calibri"/>
              </a:rPr>
              <a:t> </a:t>
            </a:r>
            <a:r>
              <a:rPr lang="es-ES" spc="-15" dirty="0">
                <a:solidFill>
                  <a:srgbClr val="000000"/>
                </a:solidFill>
                <a:cs typeface="Calibri"/>
              </a:rPr>
              <a:t>costos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de </a:t>
            </a:r>
            <a:r>
              <a:rPr lang="es-ES" spc="-5" dirty="0">
                <a:solidFill>
                  <a:srgbClr val="000000"/>
                </a:solidFill>
                <a:cs typeface="Calibri"/>
              </a:rPr>
              <a:t>fabricación </a:t>
            </a:r>
            <a:r>
              <a:rPr lang="es-ES" spc="-10" dirty="0">
                <a:solidFill>
                  <a:srgbClr val="000000"/>
                </a:solidFill>
                <a:cs typeface="Calibri"/>
              </a:rPr>
              <a:t>que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el </a:t>
            </a:r>
            <a:r>
              <a:rPr lang="es-ES" spc="-15" dirty="0">
                <a:solidFill>
                  <a:srgbClr val="000000"/>
                </a:solidFill>
                <a:cs typeface="Calibri"/>
              </a:rPr>
              <a:t>costeo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de </a:t>
            </a:r>
            <a:r>
              <a:rPr lang="es-ES" spc="-10" dirty="0">
                <a:solidFill>
                  <a:srgbClr val="000000"/>
                </a:solidFill>
                <a:cs typeface="Calibri"/>
              </a:rPr>
              <a:t>absorción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tradicional </a:t>
            </a:r>
            <a:r>
              <a:rPr lang="es-ES" spc="5" dirty="0">
                <a:solidFill>
                  <a:srgbClr val="000000"/>
                </a:solidFill>
                <a:cs typeface="Calibri"/>
              </a:rPr>
              <a:t> </a:t>
            </a:r>
            <a:r>
              <a:rPr lang="es-ES" spc="-5" dirty="0">
                <a:solidFill>
                  <a:srgbClr val="000000"/>
                </a:solidFill>
                <a:cs typeface="Calibri"/>
              </a:rPr>
              <a:t>porque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asigna </a:t>
            </a:r>
            <a:r>
              <a:rPr lang="es-ES" spc="-10" dirty="0">
                <a:solidFill>
                  <a:srgbClr val="000000"/>
                </a:solidFill>
                <a:cs typeface="Calibri"/>
              </a:rPr>
              <a:t>estos </a:t>
            </a:r>
            <a:r>
              <a:rPr lang="es-ES" spc="-15" dirty="0">
                <a:solidFill>
                  <a:srgbClr val="000000"/>
                </a:solidFill>
                <a:cs typeface="Calibri"/>
              </a:rPr>
              <a:t>costos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en </a:t>
            </a:r>
            <a:r>
              <a:rPr lang="es-ES" spc="-5" dirty="0">
                <a:solidFill>
                  <a:srgbClr val="000000"/>
                </a:solidFill>
                <a:cs typeface="Calibri"/>
              </a:rPr>
              <a:t>función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de </a:t>
            </a:r>
            <a:r>
              <a:rPr lang="es-ES" spc="-10" dirty="0">
                <a:solidFill>
                  <a:srgbClr val="000000"/>
                </a:solidFill>
                <a:cs typeface="Calibri"/>
              </a:rPr>
              <a:t>cuánto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tiempo </a:t>
            </a:r>
            <a:r>
              <a:rPr lang="es-ES" spc="-5" dirty="0">
                <a:solidFill>
                  <a:srgbClr val="000000"/>
                </a:solidFill>
                <a:cs typeface="Calibri"/>
              </a:rPr>
              <a:t>se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 </a:t>
            </a:r>
            <a:r>
              <a:rPr lang="es-ES" spc="-5" dirty="0">
                <a:solidFill>
                  <a:srgbClr val="000000"/>
                </a:solidFill>
                <a:cs typeface="Calibri"/>
              </a:rPr>
              <a:t>dedicó</a:t>
            </a:r>
            <a:r>
              <a:rPr lang="es-ES" spc="-10" dirty="0">
                <a:solidFill>
                  <a:srgbClr val="000000"/>
                </a:solidFill>
                <a:cs typeface="Calibri"/>
              </a:rPr>
              <a:t> </a:t>
            </a:r>
            <a:r>
              <a:rPr lang="es-ES" dirty="0">
                <a:solidFill>
                  <a:srgbClr val="000000"/>
                </a:solidFill>
                <a:cs typeface="Calibri"/>
              </a:rPr>
              <a:t>a</a:t>
            </a:r>
            <a:r>
              <a:rPr lang="es-ES" spc="-15" dirty="0">
                <a:solidFill>
                  <a:srgbClr val="000000"/>
                </a:solidFill>
                <a:cs typeface="Calibri"/>
              </a:rPr>
              <a:t> </a:t>
            </a:r>
            <a:r>
              <a:rPr lang="es-ES" spc="-10" dirty="0">
                <a:solidFill>
                  <a:srgbClr val="000000"/>
                </a:solidFill>
                <a:cs typeface="Calibri"/>
              </a:rPr>
              <a:t>cada</a:t>
            </a:r>
            <a:r>
              <a:rPr lang="es-ES" spc="5" dirty="0">
                <a:solidFill>
                  <a:srgbClr val="000000"/>
                </a:solidFill>
                <a:cs typeface="Calibri"/>
              </a:rPr>
              <a:t> </a:t>
            </a:r>
            <a:r>
              <a:rPr lang="es-ES" spc="-10" dirty="0">
                <a:solidFill>
                  <a:srgbClr val="000000"/>
                </a:solidFill>
                <a:cs typeface="Calibri"/>
              </a:rPr>
              <a:t>proceso</a:t>
            </a:r>
            <a:r>
              <a:rPr lang="es-ES" spc="-10" dirty="0" smtClean="0">
                <a:solidFill>
                  <a:srgbClr val="000000"/>
                </a:solidFill>
                <a:cs typeface="Calibri"/>
              </a:rPr>
              <a:t>.</a:t>
            </a:r>
          </a:p>
          <a:p>
            <a:pPr algn="just"/>
            <a:endParaRPr lang="es-ES" spc="-10" dirty="0">
              <a:solidFill>
                <a:srgbClr val="000000"/>
              </a:solidFill>
              <a:cs typeface="Calibri"/>
            </a:endParaRPr>
          </a:p>
          <a:p>
            <a:pPr algn="just"/>
            <a:r>
              <a:rPr lang="es-ES" spc="-10" dirty="0" smtClean="0">
                <a:solidFill>
                  <a:srgbClr val="000000"/>
                </a:solidFill>
                <a:cs typeface="Calibri"/>
              </a:rPr>
              <a:t>Dicho modelo de costeo representa representa una técnica de contabilidad que asigna costos de fabricación a los productos en función de los diversos procesos utilizados en su producción. </a:t>
            </a:r>
            <a:r>
              <a:rPr lang="es-ES" dirty="0">
                <a:cs typeface="Calibri"/>
              </a:rPr>
              <a:t>El</a:t>
            </a:r>
            <a:r>
              <a:rPr lang="es-ES" spc="5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costeo</a:t>
            </a:r>
            <a:r>
              <a:rPr lang="es-ES" spc="-1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por</a:t>
            </a:r>
            <a:r>
              <a:rPr lang="es-ES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procesos</a:t>
            </a:r>
            <a:r>
              <a:rPr lang="es-ES" dirty="0">
                <a:cs typeface="Calibri"/>
              </a:rPr>
              <a:t> tiene</a:t>
            </a:r>
            <a:r>
              <a:rPr lang="es-ES" spc="5" dirty="0">
                <a:cs typeface="Calibri"/>
              </a:rPr>
              <a:t> </a:t>
            </a:r>
            <a:r>
              <a:rPr lang="es-ES" dirty="0">
                <a:cs typeface="Calibri"/>
              </a:rPr>
              <a:t>muchos </a:t>
            </a:r>
            <a:r>
              <a:rPr lang="es-ES" spc="5" dirty="0">
                <a:cs typeface="Calibri"/>
              </a:rPr>
              <a:t> </a:t>
            </a:r>
            <a:r>
              <a:rPr lang="es-ES" dirty="0">
                <a:cs typeface="Calibri"/>
              </a:rPr>
              <a:t>beneficios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sobre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las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técnicas</a:t>
            </a:r>
            <a:r>
              <a:rPr lang="es-ES" spc="-5" dirty="0">
                <a:cs typeface="Calibri"/>
              </a:rPr>
              <a:t> tradicionales</a:t>
            </a:r>
            <a:r>
              <a:rPr lang="es-ES" dirty="0">
                <a:cs typeface="Calibri"/>
              </a:rPr>
              <a:t> de</a:t>
            </a:r>
            <a:r>
              <a:rPr lang="es-ES" spc="5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costeo</a:t>
            </a:r>
            <a:r>
              <a:rPr lang="es-ES" spc="-1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por </a:t>
            </a:r>
            <a:r>
              <a:rPr lang="es-ES" spc="-44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absorción, </a:t>
            </a:r>
            <a:r>
              <a:rPr lang="es-ES" spc="-10" dirty="0">
                <a:cs typeface="Calibri"/>
              </a:rPr>
              <a:t>como </a:t>
            </a:r>
            <a:r>
              <a:rPr lang="es-ES" spc="-5" dirty="0">
                <a:cs typeface="Calibri"/>
              </a:rPr>
              <a:t>permitir que </a:t>
            </a:r>
            <a:r>
              <a:rPr lang="es-ES" dirty="0">
                <a:cs typeface="Calibri"/>
              </a:rPr>
              <a:t>las </a:t>
            </a:r>
            <a:r>
              <a:rPr lang="es-ES" spc="-5" dirty="0">
                <a:cs typeface="Calibri"/>
              </a:rPr>
              <a:t>empresas </a:t>
            </a:r>
            <a:r>
              <a:rPr lang="es-ES" spc="-10" dirty="0">
                <a:cs typeface="Calibri"/>
              </a:rPr>
              <a:t>comprendan </a:t>
            </a:r>
            <a:r>
              <a:rPr lang="es-ES" dirty="0">
                <a:cs typeface="Calibri"/>
              </a:rPr>
              <a:t>y 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controlen </a:t>
            </a:r>
            <a:r>
              <a:rPr lang="es-ES" spc="-5" dirty="0">
                <a:cs typeface="Calibri"/>
              </a:rPr>
              <a:t>mejor su </a:t>
            </a:r>
            <a:r>
              <a:rPr lang="es-ES" spc="-10" dirty="0">
                <a:cs typeface="Calibri"/>
              </a:rPr>
              <a:t>rentabilidad </a:t>
            </a:r>
            <a:r>
              <a:rPr lang="es-ES" spc="-5" dirty="0">
                <a:cs typeface="Calibri"/>
              </a:rPr>
              <a:t>mediante </a:t>
            </a:r>
            <a:r>
              <a:rPr lang="es-ES" dirty="0">
                <a:cs typeface="Calibri"/>
              </a:rPr>
              <a:t>la asignación </a:t>
            </a:r>
            <a:r>
              <a:rPr lang="es-ES" spc="5" dirty="0">
                <a:cs typeface="Calibri"/>
              </a:rPr>
              <a:t>de </a:t>
            </a:r>
            <a:r>
              <a:rPr lang="es-ES" spc="10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costos</a:t>
            </a:r>
            <a:r>
              <a:rPr lang="es-ES" spc="5" dirty="0">
                <a:cs typeface="Calibri"/>
              </a:rPr>
              <a:t> </a:t>
            </a:r>
            <a:r>
              <a:rPr lang="es-ES" dirty="0">
                <a:cs typeface="Calibri"/>
              </a:rPr>
              <a:t>por</a:t>
            </a:r>
            <a:r>
              <a:rPr lang="es-ES" spc="-2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productos.</a:t>
            </a:r>
            <a:r>
              <a:rPr lang="es-ES" spc="-10" dirty="0" smtClean="0">
                <a:solidFill>
                  <a:srgbClr val="000000"/>
                </a:solidFill>
                <a:cs typeface="Calibri"/>
              </a:rPr>
              <a:t> </a:t>
            </a:r>
            <a:endParaRPr lang="es-ES" dirty="0"/>
          </a:p>
          <a:p>
            <a:endParaRPr lang="en-US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9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54641" y="1575777"/>
            <a:ext cx="8261250" cy="333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spc="-5" dirty="0">
                <a:cs typeface="Calibri"/>
              </a:rPr>
              <a:t>Compo</a:t>
            </a:r>
            <a:r>
              <a:rPr lang="es-CO" sz="2800" b="1" spc="-15" dirty="0">
                <a:cs typeface="Calibri"/>
              </a:rPr>
              <a:t>n</a:t>
            </a:r>
            <a:r>
              <a:rPr lang="es-CO" sz="2800" b="1" dirty="0">
                <a:cs typeface="Calibri"/>
              </a:rPr>
              <a:t>e</a:t>
            </a:r>
            <a:r>
              <a:rPr lang="es-CO" sz="2800" b="1" spc="-35" dirty="0">
                <a:cs typeface="Calibri"/>
              </a:rPr>
              <a:t>n</a:t>
            </a:r>
            <a:r>
              <a:rPr lang="es-CO" sz="2800" b="1" spc="-40" dirty="0">
                <a:cs typeface="Calibri"/>
              </a:rPr>
              <a:t>t</a:t>
            </a:r>
            <a:r>
              <a:rPr lang="es-CO" sz="2800" b="1" dirty="0">
                <a:cs typeface="Calibri"/>
              </a:rPr>
              <a:t>es</a:t>
            </a:r>
            <a:endParaRPr lang="es-ES" sz="2800" b="1" dirty="0"/>
          </a:p>
          <a:p>
            <a:pPr algn="ctr"/>
            <a:endParaRPr lang="es-ES" sz="2800" b="1" dirty="0" smtClean="0"/>
          </a:p>
          <a:p>
            <a:pPr algn="ctr"/>
            <a:endParaRPr lang="es-ES" sz="2800" b="1" dirty="0"/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pc="-20" dirty="0"/>
              <a:t>Para</a:t>
            </a:r>
            <a:r>
              <a:rPr lang="es-ES" spc="-15" dirty="0"/>
              <a:t> </a:t>
            </a:r>
            <a:r>
              <a:rPr lang="es-ES" spc="-5" dirty="0"/>
              <a:t>calcular</a:t>
            </a:r>
            <a:r>
              <a:rPr lang="es-ES" dirty="0"/>
              <a:t> los</a:t>
            </a:r>
            <a:r>
              <a:rPr lang="es-ES" spc="5" dirty="0"/>
              <a:t> </a:t>
            </a:r>
            <a:r>
              <a:rPr lang="es-ES" spc="-15" dirty="0"/>
              <a:t>costos</a:t>
            </a:r>
            <a:r>
              <a:rPr lang="es-ES" spc="-10" dirty="0"/>
              <a:t> </a:t>
            </a:r>
            <a:r>
              <a:rPr lang="es-ES" dirty="0"/>
              <a:t>del</a:t>
            </a:r>
            <a:r>
              <a:rPr lang="es-ES" spc="5" dirty="0"/>
              <a:t> </a:t>
            </a:r>
            <a:r>
              <a:rPr lang="es-ES" spc="-15" dirty="0"/>
              <a:t>proceso,</a:t>
            </a:r>
            <a:r>
              <a:rPr lang="es-ES" spc="-10" dirty="0"/>
              <a:t> </a:t>
            </a:r>
            <a:r>
              <a:rPr lang="es-ES" spc="-15" dirty="0"/>
              <a:t>hay</a:t>
            </a:r>
            <a:r>
              <a:rPr lang="es-ES" spc="-10" dirty="0"/>
              <a:t> </a:t>
            </a:r>
            <a:r>
              <a:rPr lang="es-ES" spc="-5" dirty="0"/>
              <a:t>una</a:t>
            </a:r>
            <a:r>
              <a:rPr lang="es-ES" dirty="0"/>
              <a:t> </a:t>
            </a:r>
            <a:r>
              <a:rPr lang="es-ES" spc="-5" dirty="0"/>
              <a:t>serie</a:t>
            </a:r>
            <a:r>
              <a:rPr lang="es-ES" dirty="0"/>
              <a:t> </a:t>
            </a:r>
            <a:r>
              <a:rPr lang="es-ES" spc="5" dirty="0"/>
              <a:t>de </a:t>
            </a:r>
            <a:r>
              <a:rPr lang="es-ES" spc="10" dirty="0"/>
              <a:t> </a:t>
            </a:r>
            <a:r>
              <a:rPr lang="es-ES" spc="-10" dirty="0"/>
              <a:t>componentes </a:t>
            </a:r>
            <a:r>
              <a:rPr lang="es-ES" spc="-5" dirty="0"/>
              <a:t>que </a:t>
            </a:r>
            <a:r>
              <a:rPr lang="es-ES" dirty="0"/>
              <a:t>deben </a:t>
            </a:r>
            <a:r>
              <a:rPr lang="es-ES" spc="-10" dirty="0"/>
              <a:t>tenerse </a:t>
            </a:r>
            <a:r>
              <a:rPr lang="es-ES" dirty="0"/>
              <a:t>en </a:t>
            </a:r>
            <a:r>
              <a:rPr lang="es-ES" spc="-10" dirty="0"/>
              <a:t>cuenta. </a:t>
            </a:r>
            <a:r>
              <a:rPr lang="es-ES" spc="-15" dirty="0"/>
              <a:t>Estos </a:t>
            </a:r>
            <a:r>
              <a:rPr lang="es-ES" spc="-10" dirty="0"/>
              <a:t>incluyen </a:t>
            </a:r>
            <a:r>
              <a:rPr lang="es-ES" spc="-5" dirty="0"/>
              <a:t> </a:t>
            </a:r>
            <a:r>
              <a:rPr lang="es-ES" dirty="0"/>
              <a:t>lo</a:t>
            </a:r>
            <a:r>
              <a:rPr lang="es-ES" spc="-10" dirty="0"/>
              <a:t> </a:t>
            </a:r>
            <a:r>
              <a:rPr lang="es-ES" spc="-5" dirty="0"/>
              <a:t>siguiente:</a:t>
            </a:r>
          </a:p>
          <a:p>
            <a:pPr marL="12700" marR="5715" algn="just">
              <a:lnSpc>
                <a:spcPct val="100000"/>
              </a:lnSpc>
            </a:pPr>
            <a:r>
              <a:rPr lang="es-ES" b="1" spc="-10" dirty="0">
                <a:cs typeface="Calibri"/>
              </a:rPr>
              <a:t>Costos</a:t>
            </a:r>
            <a:r>
              <a:rPr lang="es-ES" b="1" spc="-5" dirty="0">
                <a:cs typeface="Calibri"/>
              </a:rPr>
              <a:t> </a:t>
            </a:r>
            <a:r>
              <a:rPr lang="es-ES" b="1" spc="-10" dirty="0">
                <a:cs typeface="Calibri"/>
              </a:rPr>
              <a:t>Directos:</a:t>
            </a:r>
            <a:r>
              <a:rPr lang="es-ES" b="1" spc="-5" dirty="0">
                <a:cs typeface="Calibri"/>
              </a:rPr>
              <a:t> </a:t>
            </a:r>
            <a:r>
              <a:rPr lang="es-ES" spc="-10" dirty="0"/>
              <a:t>Son</a:t>
            </a:r>
            <a:r>
              <a:rPr lang="es-ES" spc="-5" dirty="0"/>
              <a:t> los</a:t>
            </a:r>
            <a:r>
              <a:rPr lang="es-ES" dirty="0"/>
              <a:t> </a:t>
            </a:r>
            <a:r>
              <a:rPr lang="es-ES" spc="-15" dirty="0"/>
              <a:t>costos</a:t>
            </a:r>
            <a:r>
              <a:rPr lang="es-ES" spc="-10" dirty="0"/>
              <a:t> </a:t>
            </a:r>
            <a:r>
              <a:rPr lang="es-ES" dirty="0"/>
              <a:t>que</a:t>
            </a:r>
            <a:r>
              <a:rPr lang="es-ES" spc="5" dirty="0"/>
              <a:t> </a:t>
            </a:r>
            <a:r>
              <a:rPr lang="es-ES" spc="-5" dirty="0"/>
              <a:t>pueden</a:t>
            </a:r>
            <a:r>
              <a:rPr lang="es-ES" dirty="0"/>
              <a:t> </a:t>
            </a:r>
            <a:r>
              <a:rPr lang="es-ES" spc="-5" dirty="0"/>
              <a:t>imputarse </a:t>
            </a:r>
            <a:r>
              <a:rPr lang="es-ES" dirty="0"/>
              <a:t> </a:t>
            </a:r>
            <a:r>
              <a:rPr lang="es-ES" spc="-5" dirty="0"/>
              <a:t>directamente </a:t>
            </a:r>
            <a:r>
              <a:rPr lang="es-ES" dirty="0"/>
              <a:t>al </a:t>
            </a:r>
            <a:r>
              <a:rPr lang="es-ES" spc="-10" dirty="0"/>
              <a:t>proceso. Incluirán </a:t>
            </a:r>
            <a:r>
              <a:rPr lang="es-ES" dirty="0"/>
              <a:t>cualquier </a:t>
            </a:r>
            <a:r>
              <a:rPr lang="es-ES" spc="-15" dirty="0"/>
              <a:t>costo </a:t>
            </a:r>
            <a:r>
              <a:rPr lang="es-ES" dirty="0"/>
              <a:t>de </a:t>
            </a:r>
            <a:r>
              <a:rPr lang="es-ES" spc="-5" dirty="0"/>
              <a:t>mano </a:t>
            </a:r>
            <a:r>
              <a:rPr lang="es-ES" dirty="0"/>
              <a:t> de</a:t>
            </a:r>
            <a:r>
              <a:rPr lang="es-ES" spc="-10" dirty="0"/>
              <a:t> obra, </a:t>
            </a:r>
            <a:r>
              <a:rPr lang="es-ES" spc="-5" dirty="0"/>
              <a:t>materiales</a:t>
            </a:r>
            <a:r>
              <a:rPr lang="es-ES" spc="10" dirty="0"/>
              <a:t> </a:t>
            </a:r>
            <a:r>
              <a:rPr lang="es-ES" dirty="0"/>
              <a:t>y</a:t>
            </a:r>
            <a:r>
              <a:rPr lang="es-ES" spc="-20" dirty="0"/>
              <a:t> </a:t>
            </a:r>
            <a:r>
              <a:rPr lang="es-ES" dirty="0"/>
              <a:t>equipo.</a:t>
            </a: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lang="es-ES" b="1" spc="-10" dirty="0">
                <a:cs typeface="Calibri"/>
              </a:rPr>
              <a:t>Costes</a:t>
            </a:r>
            <a:r>
              <a:rPr lang="es-ES" b="1" spc="-5" dirty="0">
                <a:cs typeface="Calibri"/>
              </a:rPr>
              <a:t> </a:t>
            </a:r>
            <a:r>
              <a:rPr lang="es-ES" b="1" spc="-10" dirty="0">
                <a:cs typeface="Calibri"/>
              </a:rPr>
              <a:t>Indirectos:</a:t>
            </a:r>
            <a:r>
              <a:rPr lang="es-ES" b="1" spc="-5" dirty="0">
                <a:cs typeface="Calibri"/>
              </a:rPr>
              <a:t> </a:t>
            </a:r>
            <a:r>
              <a:rPr lang="es-ES" spc="-10" dirty="0"/>
              <a:t>Son</a:t>
            </a:r>
            <a:r>
              <a:rPr lang="es-ES" spc="-5" dirty="0"/>
              <a:t> </a:t>
            </a:r>
            <a:r>
              <a:rPr lang="es-ES" dirty="0"/>
              <a:t>aquellos</a:t>
            </a:r>
            <a:r>
              <a:rPr lang="es-ES" spc="5" dirty="0"/>
              <a:t> </a:t>
            </a:r>
            <a:r>
              <a:rPr lang="es-ES" spc="-15" dirty="0"/>
              <a:t>costes</a:t>
            </a:r>
            <a:r>
              <a:rPr lang="es-ES" spc="-10" dirty="0"/>
              <a:t> </a:t>
            </a:r>
            <a:r>
              <a:rPr lang="es-ES" dirty="0"/>
              <a:t>que</a:t>
            </a:r>
            <a:r>
              <a:rPr lang="es-ES" spc="5" dirty="0"/>
              <a:t> </a:t>
            </a:r>
            <a:r>
              <a:rPr lang="es-ES" dirty="0"/>
              <a:t>no</a:t>
            </a:r>
            <a:r>
              <a:rPr lang="es-ES" spc="5" dirty="0"/>
              <a:t> </a:t>
            </a:r>
            <a:r>
              <a:rPr lang="es-ES" spc="-5" dirty="0"/>
              <a:t>pueden </a:t>
            </a:r>
            <a:r>
              <a:rPr lang="es-ES" dirty="0"/>
              <a:t> </a:t>
            </a:r>
            <a:r>
              <a:rPr lang="es-ES" spc="-5" dirty="0"/>
              <a:t>imputarse </a:t>
            </a:r>
            <a:r>
              <a:rPr lang="es-ES" spc="-10" dirty="0"/>
              <a:t>directamente </a:t>
            </a:r>
            <a:r>
              <a:rPr lang="es-ES" dirty="0"/>
              <a:t>al </a:t>
            </a:r>
            <a:r>
              <a:rPr lang="es-ES" spc="-10" dirty="0"/>
              <a:t>proceso pero </a:t>
            </a:r>
            <a:r>
              <a:rPr lang="es-ES" spc="-5" dirty="0"/>
              <a:t>que pueden </a:t>
            </a:r>
            <a:r>
              <a:rPr lang="es-ES" dirty="0"/>
              <a:t>tener </a:t>
            </a:r>
            <a:r>
              <a:rPr lang="es-ES" spc="5" dirty="0"/>
              <a:t> </a:t>
            </a:r>
            <a:r>
              <a:rPr lang="es-ES" dirty="0"/>
              <a:t>un</a:t>
            </a:r>
            <a:r>
              <a:rPr lang="es-ES" spc="-10" dirty="0"/>
              <a:t> </a:t>
            </a:r>
            <a:r>
              <a:rPr lang="es-ES" spc="-5" dirty="0"/>
              <a:t>impacto</a:t>
            </a:r>
            <a:r>
              <a:rPr lang="es-ES" spc="-10" dirty="0"/>
              <a:t> </a:t>
            </a:r>
            <a:r>
              <a:rPr lang="es-ES" dirty="0"/>
              <a:t>en el</a:t>
            </a:r>
            <a:r>
              <a:rPr lang="es-ES" spc="-15" dirty="0"/>
              <a:t> </a:t>
            </a:r>
            <a:r>
              <a:rPr lang="es-ES" dirty="0"/>
              <a:t>mismo.</a:t>
            </a:r>
          </a:p>
          <a:p>
            <a:endParaRPr lang="en-US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41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01453" y="419333"/>
            <a:ext cx="8371627" cy="502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spc="-15" dirty="0" smtClean="0">
                <a:solidFill>
                  <a:srgbClr val="000000"/>
                </a:solidFill>
                <a:cs typeface="Calibri"/>
              </a:rPr>
              <a:t>Características</a:t>
            </a:r>
          </a:p>
          <a:p>
            <a:pPr algn="ctr"/>
            <a:endParaRPr lang="es-ES" sz="2800" b="1" spc="-15" dirty="0">
              <a:solidFill>
                <a:srgbClr val="000000"/>
              </a:solidFill>
              <a:cs typeface="Calibri"/>
            </a:endParaRPr>
          </a:p>
          <a:p>
            <a:pPr algn="ctr"/>
            <a:endParaRPr lang="es-ES" sz="2800" b="1" spc="-15" dirty="0" smtClean="0">
              <a:solidFill>
                <a:srgbClr val="000000"/>
              </a:solidFill>
              <a:cs typeface="Calibri"/>
            </a:endParaRPr>
          </a:p>
          <a:p>
            <a:pPr algn="ctr"/>
            <a:endParaRPr lang="es-ES" sz="2800" b="1" spc="-15" dirty="0">
              <a:solidFill>
                <a:srgbClr val="000000"/>
              </a:solidFill>
              <a:cs typeface="Calibri"/>
            </a:endParaRPr>
          </a:p>
          <a:p>
            <a:pPr algn="ctr"/>
            <a:endParaRPr lang="es-ES" sz="2800" b="1" dirty="0"/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s-ES" spc="-10" dirty="0">
                <a:cs typeface="Calibri"/>
              </a:rPr>
              <a:t>Dentro</a:t>
            </a:r>
            <a:r>
              <a:rPr lang="es-ES" spc="710" dirty="0">
                <a:cs typeface="Calibri"/>
              </a:rPr>
              <a:t> </a:t>
            </a:r>
            <a:r>
              <a:rPr lang="es-ES" dirty="0">
                <a:cs typeface="Calibri"/>
              </a:rPr>
              <a:t>de</a:t>
            </a:r>
            <a:r>
              <a:rPr lang="es-ES" spc="710" dirty="0">
                <a:cs typeface="Calibri"/>
              </a:rPr>
              <a:t> </a:t>
            </a:r>
            <a:r>
              <a:rPr lang="es-ES" dirty="0">
                <a:cs typeface="Calibri"/>
              </a:rPr>
              <a:t>las</a:t>
            </a:r>
            <a:r>
              <a:rPr lang="es-ES" spc="725" dirty="0">
                <a:cs typeface="Calibri"/>
              </a:rPr>
              <a:t> </a:t>
            </a:r>
            <a:r>
              <a:rPr lang="es-ES" dirty="0">
                <a:cs typeface="Calibri"/>
              </a:rPr>
              <a:t>principales</a:t>
            </a:r>
            <a:r>
              <a:rPr lang="es-ES" spc="720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características</a:t>
            </a:r>
            <a:r>
              <a:rPr lang="es-ES" spc="735" dirty="0">
                <a:cs typeface="Calibri"/>
              </a:rPr>
              <a:t> </a:t>
            </a:r>
            <a:r>
              <a:rPr lang="es-ES" dirty="0">
                <a:cs typeface="Calibri"/>
              </a:rPr>
              <a:t>de</a:t>
            </a:r>
            <a:r>
              <a:rPr lang="es-ES" spc="730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un</a:t>
            </a:r>
            <a:r>
              <a:rPr lang="es-ES" spc="740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sistema</a:t>
            </a:r>
            <a:r>
              <a:rPr lang="es-ES" spc="710" dirty="0">
                <a:cs typeface="Calibri"/>
              </a:rPr>
              <a:t> </a:t>
            </a:r>
            <a:r>
              <a:rPr lang="es-ES" dirty="0">
                <a:cs typeface="Calibri"/>
              </a:rPr>
              <a:t>de</a:t>
            </a:r>
            <a:r>
              <a:rPr lang="es-ES" spc="710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costos</a:t>
            </a:r>
            <a:r>
              <a:rPr lang="es-ES" spc="71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por</a:t>
            </a:r>
            <a:endParaRPr lang="es-ES" dirty="0"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lang="es-ES" spc="-10" dirty="0">
                <a:cs typeface="Calibri"/>
              </a:rPr>
              <a:t>procesos</a:t>
            </a:r>
            <a:r>
              <a:rPr lang="es-ES" spc="-20" dirty="0">
                <a:cs typeface="Calibri"/>
              </a:rPr>
              <a:t> </a:t>
            </a:r>
            <a:r>
              <a:rPr lang="es-ES" dirty="0">
                <a:cs typeface="Calibri"/>
              </a:rPr>
              <a:t>tenemos:</a:t>
            </a:r>
          </a:p>
          <a:p>
            <a:pPr marL="12700" marR="6350" algn="just">
              <a:lnSpc>
                <a:spcPct val="100000"/>
              </a:lnSpc>
            </a:pPr>
            <a:r>
              <a:rPr lang="es-ES" spc="-5" dirty="0">
                <a:cs typeface="Calibri"/>
              </a:rPr>
              <a:t>La </a:t>
            </a:r>
            <a:r>
              <a:rPr lang="es-ES" spc="-10" dirty="0">
                <a:cs typeface="Calibri"/>
              </a:rPr>
              <a:t>producción </a:t>
            </a:r>
            <a:r>
              <a:rPr lang="es-ES" spc="-5" dirty="0">
                <a:cs typeface="Calibri"/>
              </a:rPr>
              <a:t>tiene </a:t>
            </a:r>
            <a:r>
              <a:rPr lang="es-ES" spc="-15" dirty="0">
                <a:cs typeface="Calibri"/>
              </a:rPr>
              <a:t>lugar </a:t>
            </a:r>
            <a:r>
              <a:rPr lang="es-ES" spc="-5" dirty="0">
                <a:cs typeface="Calibri"/>
              </a:rPr>
              <a:t>antes </a:t>
            </a:r>
            <a:r>
              <a:rPr lang="es-ES" dirty="0">
                <a:cs typeface="Calibri"/>
              </a:rPr>
              <a:t>de </a:t>
            </a:r>
            <a:r>
              <a:rPr lang="es-ES" spc="-5" dirty="0">
                <a:cs typeface="Calibri"/>
              </a:rPr>
              <a:t>su </a:t>
            </a:r>
            <a:r>
              <a:rPr lang="es-ES" spc="-15" dirty="0">
                <a:cs typeface="Calibri"/>
              </a:rPr>
              <a:t>venta, puesto </a:t>
            </a:r>
            <a:r>
              <a:rPr lang="es-ES" dirty="0">
                <a:cs typeface="Calibri"/>
              </a:rPr>
              <a:t>que </a:t>
            </a:r>
            <a:r>
              <a:rPr lang="es-ES" spc="-10" dirty="0">
                <a:cs typeface="Calibri"/>
              </a:rPr>
              <a:t>está </a:t>
            </a:r>
            <a:r>
              <a:rPr lang="es-ES" dirty="0">
                <a:cs typeface="Calibri"/>
              </a:rPr>
              <a:t>destinada </a:t>
            </a:r>
            <a:r>
              <a:rPr lang="es-ES" spc="5" dirty="0">
                <a:cs typeface="Calibri"/>
              </a:rPr>
              <a:t>de </a:t>
            </a:r>
            <a:r>
              <a:rPr lang="es-ES" spc="10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forma </a:t>
            </a:r>
            <a:r>
              <a:rPr lang="es-ES" spc="-5" dirty="0">
                <a:cs typeface="Calibri"/>
              </a:rPr>
              <a:t>interna </a:t>
            </a:r>
            <a:r>
              <a:rPr lang="es-ES" dirty="0">
                <a:cs typeface="Calibri"/>
              </a:rPr>
              <a:t>y </a:t>
            </a:r>
            <a:r>
              <a:rPr lang="es-ES" spc="-5" dirty="0">
                <a:cs typeface="Calibri"/>
              </a:rPr>
              <a:t>no </a:t>
            </a:r>
            <a:r>
              <a:rPr lang="es-ES" spc="-10" dirty="0">
                <a:cs typeface="Calibri"/>
              </a:rPr>
              <a:t>está </a:t>
            </a:r>
            <a:r>
              <a:rPr lang="es-ES" dirty="0">
                <a:cs typeface="Calibri"/>
              </a:rPr>
              <a:t>pensada </a:t>
            </a:r>
            <a:r>
              <a:rPr lang="es-ES" spc="-10" dirty="0">
                <a:cs typeface="Calibri"/>
              </a:rPr>
              <a:t>para un </a:t>
            </a:r>
            <a:r>
              <a:rPr lang="es-ES" spc="-5" dirty="0">
                <a:cs typeface="Calibri"/>
              </a:rPr>
              <a:t>cliente determinado. </a:t>
            </a:r>
            <a:r>
              <a:rPr lang="es-ES" spc="-20" dirty="0">
                <a:cs typeface="Calibri"/>
              </a:rPr>
              <a:t>Por </a:t>
            </a:r>
            <a:r>
              <a:rPr lang="es-ES" spc="-15" dirty="0">
                <a:cs typeface="Calibri"/>
              </a:rPr>
              <a:t>tanto, </a:t>
            </a:r>
            <a:r>
              <a:rPr lang="es-ES" dirty="0">
                <a:cs typeface="Calibri"/>
              </a:rPr>
              <a:t>las </a:t>
            </a:r>
            <a:r>
              <a:rPr lang="es-ES" spc="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cantidades</a:t>
            </a:r>
            <a:r>
              <a:rPr lang="es-ES" dirty="0">
                <a:cs typeface="Calibri"/>
              </a:rPr>
              <a:t> a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producir</a:t>
            </a:r>
            <a:r>
              <a:rPr lang="es-ES" spc="-5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se</a:t>
            </a:r>
            <a:r>
              <a:rPr lang="es-ES" spc="-10" dirty="0">
                <a:cs typeface="Calibri"/>
              </a:rPr>
              <a:t> </a:t>
            </a:r>
            <a:r>
              <a:rPr lang="es-ES" dirty="0">
                <a:cs typeface="Calibri"/>
              </a:rPr>
              <a:t>fijan,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en</a:t>
            </a:r>
            <a:r>
              <a:rPr lang="es-ES" spc="-5" dirty="0">
                <a:cs typeface="Calibri"/>
              </a:rPr>
              <a:t> su</a:t>
            </a:r>
            <a:r>
              <a:rPr lang="es-ES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mayor</a:t>
            </a:r>
            <a:r>
              <a:rPr lang="es-ES" spc="-1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parte,</a:t>
            </a:r>
            <a:r>
              <a:rPr lang="es-ES" dirty="0">
                <a:cs typeface="Calibri"/>
              </a:rPr>
              <a:t> de</a:t>
            </a:r>
            <a:r>
              <a:rPr lang="es-ES" spc="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acuerdo</a:t>
            </a:r>
            <a:r>
              <a:rPr lang="es-ES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con</a:t>
            </a:r>
            <a:r>
              <a:rPr lang="es-ES" spc="-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las </a:t>
            </a:r>
            <a:r>
              <a:rPr lang="es-ES" spc="-5" dirty="0">
                <a:cs typeface="Calibri"/>
              </a:rPr>
              <a:t> estimaciones</a:t>
            </a:r>
            <a:r>
              <a:rPr lang="es-ES" dirty="0">
                <a:cs typeface="Calibri"/>
              </a:rPr>
              <a:t> de</a:t>
            </a:r>
            <a:r>
              <a:rPr lang="es-ES" spc="-10" dirty="0">
                <a:cs typeface="Calibri"/>
              </a:rPr>
              <a:t> </a:t>
            </a:r>
            <a:r>
              <a:rPr lang="es-ES" dirty="0">
                <a:cs typeface="Calibri"/>
              </a:rPr>
              <a:t>la</a:t>
            </a:r>
            <a:r>
              <a:rPr lang="es-ES" spc="5" dirty="0">
                <a:cs typeface="Calibri"/>
              </a:rPr>
              <a:t> </a:t>
            </a:r>
            <a:r>
              <a:rPr lang="es-ES" dirty="0">
                <a:cs typeface="Calibri"/>
              </a:rPr>
              <a:t>demanda.</a:t>
            </a:r>
          </a:p>
          <a:p>
            <a:pPr marL="12700" marR="6350" algn="just">
              <a:lnSpc>
                <a:spcPct val="100000"/>
              </a:lnSpc>
              <a:spcBef>
                <a:spcPts val="5"/>
              </a:spcBef>
            </a:pPr>
            <a:r>
              <a:rPr lang="es-ES" spc="-5" dirty="0">
                <a:cs typeface="Calibri"/>
              </a:rPr>
              <a:t>Los</a:t>
            </a:r>
            <a:r>
              <a:rPr lang="es-ES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materiales</a:t>
            </a:r>
            <a:r>
              <a:rPr lang="es-ES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necesarios</a:t>
            </a:r>
            <a:r>
              <a:rPr lang="es-ES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son</a:t>
            </a:r>
            <a:r>
              <a:rPr lang="es-ES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conocidos,</a:t>
            </a:r>
            <a:r>
              <a:rPr lang="es-ES" spc="-5" dirty="0">
                <a:cs typeface="Calibri"/>
              </a:rPr>
              <a:t> pues</a:t>
            </a:r>
            <a:r>
              <a:rPr lang="es-ES" dirty="0">
                <a:cs typeface="Calibri"/>
              </a:rPr>
              <a:t> la</a:t>
            </a:r>
            <a:r>
              <a:rPr lang="es-ES" spc="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empresa</a:t>
            </a:r>
            <a:r>
              <a:rPr lang="es-ES" dirty="0">
                <a:cs typeface="Calibri"/>
              </a:rPr>
              <a:t> tiene </a:t>
            </a:r>
            <a:r>
              <a:rPr lang="es-ES" spc="-440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generalmente </a:t>
            </a:r>
            <a:r>
              <a:rPr lang="es-ES" dirty="0">
                <a:cs typeface="Calibri"/>
              </a:rPr>
              <a:t>una </a:t>
            </a:r>
            <a:r>
              <a:rPr lang="es-ES" spc="-5" dirty="0">
                <a:cs typeface="Calibri"/>
              </a:rPr>
              <a:t>política </a:t>
            </a:r>
            <a:r>
              <a:rPr lang="es-ES" dirty="0">
                <a:cs typeface="Calibri"/>
              </a:rPr>
              <a:t>de </a:t>
            </a:r>
            <a:r>
              <a:rPr lang="es-ES" spc="-10" dirty="0">
                <a:cs typeface="Calibri"/>
              </a:rPr>
              <a:t>gestión </a:t>
            </a:r>
            <a:r>
              <a:rPr lang="es-ES" dirty="0">
                <a:cs typeface="Calibri"/>
              </a:rPr>
              <a:t>de </a:t>
            </a:r>
            <a:r>
              <a:rPr lang="es-ES" spc="-15" dirty="0">
                <a:cs typeface="Calibri"/>
              </a:rPr>
              <a:t>inventarios </a:t>
            </a:r>
            <a:r>
              <a:rPr lang="es-ES" spc="-5" dirty="0">
                <a:cs typeface="Calibri"/>
              </a:rPr>
              <a:t>que </a:t>
            </a:r>
            <a:r>
              <a:rPr lang="es-ES" dirty="0">
                <a:cs typeface="Calibri"/>
              </a:rPr>
              <a:t>le </a:t>
            </a:r>
            <a:r>
              <a:rPr lang="es-ES" spc="-20" dirty="0">
                <a:cs typeface="Calibri"/>
              </a:rPr>
              <a:t>exige </a:t>
            </a:r>
            <a:r>
              <a:rPr lang="es-ES" spc="-5" dirty="0">
                <a:cs typeface="Calibri"/>
              </a:rPr>
              <a:t>disponer </a:t>
            </a:r>
            <a:r>
              <a:rPr lang="es-ES" spc="5" dirty="0">
                <a:cs typeface="Calibri"/>
              </a:rPr>
              <a:t>de </a:t>
            </a:r>
            <a:r>
              <a:rPr lang="es-ES" spc="-440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existencias</a:t>
            </a:r>
            <a:r>
              <a:rPr lang="es-ES" spc="2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suficientes.</a:t>
            </a:r>
            <a:endParaRPr lang="es-ES" dirty="0"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lang="es-ES" dirty="0">
                <a:cs typeface="Calibri"/>
              </a:rPr>
              <a:t>El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proceso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de </a:t>
            </a:r>
            <a:r>
              <a:rPr lang="es-ES" spc="-10" dirty="0">
                <a:cs typeface="Calibri"/>
              </a:rPr>
              <a:t>producción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es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constante,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e</a:t>
            </a:r>
            <a:r>
              <a:rPr lang="es-ES" spc="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incluso</a:t>
            </a:r>
            <a:r>
              <a:rPr lang="es-ES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por</a:t>
            </a:r>
            <a:r>
              <a:rPr lang="es-ES" spc="-5" dirty="0">
                <a:cs typeface="Calibri"/>
              </a:rPr>
              <a:t> turnos,</a:t>
            </a:r>
            <a:r>
              <a:rPr lang="es-ES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estándar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y </a:t>
            </a:r>
            <a:r>
              <a:rPr lang="es-ES" spc="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uniforme,</a:t>
            </a:r>
            <a:r>
              <a:rPr lang="es-ES" dirty="0">
                <a:cs typeface="Calibri"/>
              </a:rPr>
              <a:t> de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modo</a:t>
            </a:r>
            <a:r>
              <a:rPr lang="es-ES" spc="-5" dirty="0">
                <a:cs typeface="Calibri"/>
              </a:rPr>
              <a:t> que</a:t>
            </a:r>
            <a:r>
              <a:rPr lang="es-ES" dirty="0">
                <a:cs typeface="Calibri"/>
              </a:rPr>
              <a:t> la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producción</a:t>
            </a:r>
            <a:r>
              <a:rPr lang="es-ES" spc="-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no</a:t>
            </a:r>
            <a:r>
              <a:rPr lang="es-ES" spc="-5" dirty="0">
                <a:cs typeface="Calibri"/>
              </a:rPr>
              <a:t> se</a:t>
            </a:r>
            <a:r>
              <a:rPr lang="es-ES" dirty="0">
                <a:cs typeface="Calibri"/>
              </a:rPr>
              <a:t> debe</a:t>
            </a:r>
            <a:r>
              <a:rPr lang="es-ES" spc="5" dirty="0">
                <a:cs typeface="Calibri"/>
              </a:rPr>
              <a:t> </a:t>
            </a:r>
            <a:r>
              <a:rPr lang="es-ES" spc="-25" dirty="0">
                <a:cs typeface="Calibri"/>
              </a:rPr>
              <a:t>modificar,</a:t>
            </a:r>
            <a:r>
              <a:rPr lang="es-ES" spc="-20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separar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o </a:t>
            </a:r>
            <a:r>
              <a:rPr lang="es-ES" spc="5" dirty="0">
                <a:cs typeface="Calibri"/>
              </a:rPr>
              <a:t> </a:t>
            </a:r>
            <a:r>
              <a:rPr lang="es-ES" spc="-25" dirty="0">
                <a:cs typeface="Calibri"/>
              </a:rPr>
              <a:t>diversificar.</a:t>
            </a:r>
            <a:endParaRPr lang="es-ES" dirty="0"/>
          </a:p>
          <a:p>
            <a:endParaRPr lang="en-US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8643" y="0"/>
            <a:ext cx="688874" cy="9856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6649236" y="5502553"/>
            <a:ext cx="2640563" cy="20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01453" y="2147352"/>
            <a:ext cx="83716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spc="-5" dirty="0">
                <a:latin typeface="Ebrima"/>
                <a:cs typeface="Ebrima"/>
              </a:rPr>
              <a:t>GESTION</a:t>
            </a:r>
            <a:r>
              <a:rPr lang="es-CO" b="1" spc="-80" dirty="0">
                <a:latin typeface="Ebrima"/>
                <a:cs typeface="Ebrima"/>
              </a:rPr>
              <a:t> </a:t>
            </a:r>
            <a:r>
              <a:rPr lang="es-CO" b="1" spc="-5" dirty="0">
                <a:latin typeface="Ebrima"/>
                <a:cs typeface="Ebrima"/>
              </a:rPr>
              <a:t>DE </a:t>
            </a:r>
            <a:r>
              <a:rPr lang="es-CO" b="1" spc="-980" dirty="0">
                <a:latin typeface="Ebrima"/>
                <a:cs typeface="Ebrima"/>
              </a:rPr>
              <a:t> </a:t>
            </a:r>
            <a:r>
              <a:rPr lang="es-CO" b="1" spc="-5" dirty="0">
                <a:latin typeface="Ebrima"/>
                <a:cs typeface="Ebrima"/>
              </a:rPr>
              <a:t>PROCESOS</a:t>
            </a:r>
            <a:endParaRPr lang="es-CO" dirty="0">
              <a:latin typeface="Ebrima"/>
              <a:cs typeface="Ebrima"/>
            </a:endParaRPr>
          </a:p>
          <a:p>
            <a:pPr algn="ctr"/>
            <a:endParaRPr lang="es-ES" b="1" dirty="0"/>
          </a:p>
          <a:p>
            <a:endParaRPr lang="es-ES" dirty="0" smtClean="0">
              <a:cs typeface="Calibri"/>
            </a:endParaRPr>
          </a:p>
          <a:p>
            <a:endParaRPr lang="es-ES" dirty="0">
              <a:cs typeface="Calibri"/>
            </a:endParaRPr>
          </a:p>
          <a:p>
            <a:r>
              <a:rPr lang="es-ES" dirty="0" smtClean="0">
                <a:cs typeface="Calibri"/>
              </a:rPr>
              <a:t>La gestión por procesos se puede definir como el enfoque gerencial de las actividades de una organización, donde se persigue el mejoramiento continuo mediante el manejo de la documentación y mejora continua de procesos.</a:t>
            </a:r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428643" y="0"/>
            <a:ext cx="688874" cy="9856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6649236" y="5502553"/>
            <a:ext cx="2640563" cy="20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67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9632"/>
          <a:stretch/>
        </p:blipFill>
        <p:spPr>
          <a:xfrm>
            <a:off x="-9331" y="-10257"/>
            <a:ext cx="9171992" cy="686825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-10257"/>
            <a:ext cx="9144000" cy="6901366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38681" y="320258"/>
            <a:ext cx="688874" cy="98566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881282" y="6488668"/>
            <a:ext cx="3003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bg1"/>
                </a:solidFill>
              </a:rPr>
              <a:t>Bibliografía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09944" y="634593"/>
            <a:ext cx="720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spc="-5" dirty="0">
                <a:solidFill>
                  <a:schemeClr val="bg1"/>
                </a:solidFill>
              </a:rPr>
              <a:t>GESTION POR PROCESOS EN LA </a:t>
            </a:r>
            <a:r>
              <a:rPr lang="es-ES" sz="2800" spc="-650" dirty="0">
                <a:solidFill>
                  <a:schemeClr val="bg1"/>
                </a:solidFill>
              </a:rPr>
              <a:t> </a:t>
            </a:r>
            <a:r>
              <a:rPr lang="es-ES" sz="2800" spc="-10" dirty="0">
                <a:solidFill>
                  <a:schemeClr val="bg1"/>
                </a:solidFill>
              </a:rPr>
              <a:t>ORGANIZACION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12618" y="1850580"/>
            <a:ext cx="82018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spc="-5" dirty="0">
                <a:solidFill>
                  <a:schemeClr val="bg1"/>
                </a:solidFill>
                <a:cs typeface="Calibri"/>
              </a:rPr>
              <a:t>La Gestión por procesos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se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puede definir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como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el </a:t>
            </a:r>
            <a:r>
              <a:rPr lang="es-ES" sz="2000" spc="-15" dirty="0">
                <a:solidFill>
                  <a:schemeClr val="bg1"/>
                </a:solidFill>
                <a:cs typeface="Calibri"/>
              </a:rPr>
              <a:t>enfoque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gerencial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de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las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actividades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que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 se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debe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realizar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en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todas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las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áreas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 de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la </a:t>
            </a:r>
            <a:r>
              <a:rPr lang="es-ES" sz="2000" spc="-44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organización,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donde se identifican,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seleccionan y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analizan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no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solo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la 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información si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no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como son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llevados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los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procesos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en el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desarrollo 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de </a:t>
            </a:r>
            <a:r>
              <a:rPr lang="es-ES" sz="2000" spc="-44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actividades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que </a:t>
            </a:r>
            <a:r>
              <a:rPr lang="es-ES" sz="2000" spc="-15" dirty="0">
                <a:solidFill>
                  <a:schemeClr val="bg1"/>
                </a:solidFill>
                <a:cs typeface="Calibri"/>
              </a:rPr>
              <a:t>como órgano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integral(organización)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a la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postre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son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importantes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para cumplir con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los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objetivos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de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cada departamento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y 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de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manera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individual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 por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ejemplo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en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el</a:t>
            </a:r>
            <a:r>
              <a:rPr lang="es-ES" sz="2000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área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contable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en</a:t>
            </a:r>
            <a:r>
              <a:rPr lang="es-ES" sz="2000" spc="43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los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procesos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de </a:t>
            </a:r>
            <a:r>
              <a:rPr lang="es-ES" sz="2000" spc="-15" dirty="0">
                <a:solidFill>
                  <a:schemeClr val="bg1"/>
                </a:solidFill>
                <a:cs typeface="Calibri"/>
              </a:rPr>
              <a:t>costos 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lógicamente en los dos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casos siempre buscando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 un</a:t>
            </a:r>
            <a:r>
              <a:rPr lang="es-ES" sz="2000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mejoramiento</a:t>
            </a:r>
            <a:r>
              <a:rPr lang="es-ES" sz="2000" spc="-5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continuo</a:t>
            </a:r>
            <a:r>
              <a:rPr lang="es-ES" sz="2000" spc="-2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dirty="0">
                <a:solidFill>
                  <a:schemeClr val="bg1"/>
                </a:solidFill>
                <a:cs typeface="Calibri"/>
              </a:rPr>
              <a:t>delos</a:t>
            </a:r>
            <a:r>
              <a:rPr lang="es-ES" sz="2000" spc="-1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z="2000" spc="-5" dirty="0">
                <a:solidFill>
                  <a:schemeClr val="bg1"/>
                </a:solidFill>
                <a:cs typeface="Calibri"/>
              </a:rPr>
              <a:t>procesos.</a:t>
            </a:r>
            <a:endParaRPr lang="es-ES" sz="2000" dirty="0">
              <a:solidFill>
                <a:schemeClr val="bg1"/>
              </a:solidFill>
              <a:cs typeface="Calibri"/>
            </a:endParaRPr>
          </a:p>
          <a:p>
            <a:pPr algn="just"/>
            <a:endParaRPr lang="es-ES" sz="2000" dirty="0">
              <a:solidFill>
                <a:schemeClr val="bg1"/>
              </a:solidFill>
            </a:endParaRPr>
          </a:p>
          <a:p>
            <a:pPr algn="just"/>
            <a:endParaRPr lang="es-ES" sz="2000" dirty="0" smtClean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91429" y="1977865"/>
            <a:ext cx="211016" cy="211016"/>
          </a:xfrm>
          <a:prstGeom prst="ellipse">
            <a:avLst/>
          </a:prstGeom>
          <a:solidFill>
            <a:srgbClr val="D40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3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51623" y="1983514"/>
            <a:ext cx="82612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s-ES" b="1" spc="-5" dirty="0"/>
              <a:t>IMPORTANCIA</a:t>
            </a:r>
            <a:r>
              <a:rPr lang="es-ES" b="1" spc="20" dirty="0"/>
              <a:t> </a:t>
            </a:r>
            <a:r>
              <a:rPr lang="es-ES" b="1" spc="-10" dirty="0"/>
              <a:t>DE</a:t>
            </a:r>
            <a:r>
              <a:rPr lang="es-ES" b="1" spc="10" dirty="0"/>
              <a:t> </a:t>
            </a:r>
            <a:r>
              <a:rPr lang="es-ES" b="1" spc="-5" dirty="0"/>
              <a:t>LA</a:t>
            </a:r>
            <a:r>
              <a:rPr lang="es-ES" b="1" spc="-25" dirty="0"/>
              <a:t> </a:t>
            </a:r>
            <a:r>
              <a:rPr lang="es-ES" b="1" spc="-5" dirty="0"/>
              <a:t>GESTION</a:t>
            </a:r>
            <a:r>
              <a:rPr lang="es-ES" b="1" spc="30" dirty="0"/>
              <a:t> </a:t>
            </a:r>
            <a:r>
              <a:rPr lang="es-ES" b="1" spc="-5" dirty="0"/>
              <a:t>POR PROCESOS</a:t>
            </a:r>
            <a:r>
              <a:rPr lang="es-ES" b="1" dirty="0"/>
              <a:t> </a:t>
            </a:r>
            <a:r>
              <a:rPr lang="es-ES" b="1" spc="-5" dirty="0"/>
              <a:t>EN</a:t>
            </a:r>
            <a:r>
              <a:rPr lang="es-ES" b="1" spc="-10" dirty="0"/>
              <a:t> LA</a:t>
            </a:r>
          </a:p>
          <a:p>
            <a:pPr marL="3810" algn="ctr">
              <a:lnSpc>
                <a:spcPct val="100000"/>
              </a:lnSpc>
            </a:pPr>
            <a:r>
              <a:rPr lang="es-ES" b="1" spc="-10" dirty="0" smtClean="0"/>
              <a:t>ORGANIZACIÓN</a:t>
            </a:r>
          </a:p>
          <a:p>
            <a:pPr marL="3810" algn="ctr">
              <a:lnSpc>
                <a:spcPct val="100000"/>
              </a:lnSpc>
            </a:pPr>
            <a:endParaRPr lang="es-ES" spc="-10" dirty="0"/>
          </a:p>
          <a:p>
            <a:pPr marL="3810" algn="ctr">
              <a:lnSpc>
                <a:spcPct val="100000"/>
              </a:lnSpc>
            </a:pPr>
            <a:endParaRPr lang="es-ES" spc="-10" dirty="0" smtClean="0"/>
          </a:p>
          <a:p>
            <a:pPr marL="3810" algn="ctr">
              <a:lnSpc>
                <a:spcPct val="100000"/>
              </a:lnSpc>
            </a:pPr>
            <a:endParaRPr lang="es-ES" spc="-10" dirty="0">
              <a:solidFill>
                <a:srgbClr val="183357"/>
              </a:solidFill>
            </a:endParaRPr>
          </a:p>
          <a:p>
            <a:pPr marL="3810" algn="ctr"/>
            <a:r>
              <a:rPr lang="es-ES" spc="-25" dirty="0">
                <a:cs typeface="Calibri"/>
              </a:rPr>
              <a:t>También</a:t>
            </a:r>
            <a:r>
              <a:rPr lang="es-ES" spc="-20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conocida</a:t>
            </a:r>
            <a:r>
              <a:rPr lang="es-ES" spc="-5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como</a:t>
            </a:r>
            <a:r>
              <a:rPr lang="es-ES" spc="-10" dirty="0">
                <a:cs typeface="Calibri"/>
              </a:rPr>
              <a:t> gestión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basada</a:t>
            </a:r>
            <a:r>
              <a:rPr lang="es-ES" spc="5" dirty="0">
                <a:cs typeface="Calibri"/>
              </a:rPr>
              <a:t> </a:t>
            </a:r>
            <a:r>
              <a:rPr lang="es-ES" dirty="0">
                <a:cs typeface="Calibri"/>
              </a:rPr>
              <a:t>en</a:t>
            </a:r>
            <a:r>
              <a:rPr lang="es-ES" spc="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procesos,</a:t>
            </a:r>
            <a:r>
              <a:rPr lang="es-ES" spc="-5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este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es</a:t>
            </a:r>
            <a:r>
              <a:rPr lang="es-ES" spc="5" dirty="0">
                <a:cs typeface="Calibri"/>
              </a:rPr>
              <a:t> un </a:t>
            </a:r>
            <a:r>
              <a:rPr lang="es-ES" spc="10" dirty="0">
                <a:cs typeface="Calibri"/>
              </a:rPr>
              <a:t> </a:t>
            </a:r>
            <a:r>
              <a:rPr lang="es-ES" dirty="0">
                <a:cs typeface="Calibri"/>
              </a:rPr>
              <a:t>principio delos 8 que </a:t>
            </a:r>
            <a:r>
              <a:rPr lang="es-ES" spc="-5" dirty="0">
                <a:cs typeface="Calibri"/>
              </a:rPr>
              <a:t>pertenecen </a:t>
            </a:r>
            <a:r>
              <a:rPr lang="es-ES" dirty="0">
                <a:cs typeface="Calibri"/>
              </a:rPr>
              <a:t>a la </a:t>
            </a:r>
            <a:r>
              <a:rPr lang="es-ES" spc="-5" dirty="0">
                <a:cs typeface="Calibri"/>
              </a:rPr>
              <a:t>gestión </a:t>
            </a:r>
            <a:r>
              <a:rPr lang="es-ES" dirty="0">
                <a:cs typeface="Calibri"/>
              </a:rPr>
              <a:t>de </a:t>
            </a:r>
            <a:r>
              <a:rPr lang="es-ES" spc="-5" dirty="0">
                <a:cs typeface="Calibri"/>
              </a:rPr>
              <a:t>calidad que si </a:t>
            </a:r>
            <a:r>
              <a:rPr lang="es-ES" spc="-10" dirty="0">
                <a:cs typeface="Calibri"/>
              </a:rPr>
              <a:t>son 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bien </a:t>
            </a:r>
            <a:r>
              <a:rPr lang="es-ES" spc="-5" dirty="0">
                <a:cs typeface="Calibri"/>
              </a:rPr>
              <a:t>aplicados </a:t>
            </a:r>
            <a:r>
              <a:rPr lang="es-ES" spc="-10" dirty="0">
                <a:cs typeface="Calibri"/>
              </a:rPr>
              <a:t>en </a:t>
            </a:r>
            <a:r>
              <a:rPr lang="es-ES" dirty="0">
                <a:cs typeface="Calibri"/>
              </a:rPr>
              <a:t>las </a:t>
            </a:r>
            <a:r>
              <a:rPr lang="es-ES" spc="-10" dirty="0">
                <a:cs typeface="Calibri"/>
              </a:rPr>
              <a:t>áreas </a:t>
            </a:r>
            <a:r>
              <a:rPr lang="es-ES" dirty="0">
                <a:cs typeface="Calibri"/>
              </a:rPr>
              <a:t>o mas </a:t>
            </a:r>
            <a:r>
              <a:rPr lang="es-ES" spc="-5" dirty="0">
                <a:cs typeface="Calibri"/>
              </a:rPr>
              <a:t>aun </a:t>
            </a:r>
            <a:r>
              <a:rPr lang="es-ES" dirty="0">
                <a:cs typeface="Calibri"/>
              </a:rPr>
              <a:t>en </a:t>
            </a:r>
            <a:r>
              <a:rPr lang="es-ES" spc="-10" dirty="0">
                <a:cs typeface="Calibri"/>
              </a:rPr>
              <a:t>un proceso como </a:t>
            </a:r>
            <a:r>
              <a:rPr lang="es-ES" dirty="0">
                <a:cs typeface="Calibri"/>
              </a:rPr>
              <a:t>el </a:t>
            </a:r>
            <a:r>
              <a:rPr lang="es-ES" spc="-15" dirty="0">
                <a:cs typeface="Calibri"/>
              </a:rPr>
              <a:t>de </a:t>
            </a:r>
            <a:r>
              <a:rPr lang="es-ES" spc="-10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costos </a:t>
            </a:r>
            <a:r>
              <a:rPr lang="es-ES" dirty="0">
                <a:cs typeface="Calibri"/>
              </a:rPr>
              <a:t>en el </a:t>
            </a:r>
            <a:r>
              <a:rPr lang="es-ES" spc="-10" dirty="0">
                <a:cs typeface="Calibri"/>
              </a:rPr>
              <a:t>área contable, </a:t>
            </a:r>
            <a:r>
              <a:rPr lang="es-ES" dirty="0">
                <a:cs typeface="Calibri"/>
              </a:rPr>
              <a:t>los </a:t>
            </a:r>
            <a:r>
              <a:rPr lang="es-ES" spc="-5" dirty="0">
                <a:cs typeface="Calibri"/>
              </a:rPr>
              <a:t>resultados </a:t>
            </a:r>
            <a:r>
              <a:rPr lang="es-ES" spc="-10" dirty="0">
                <a:cs typeface="Calibri"/>
              </a:rPr>
              <a:t>son </a:t>
            </a:r>
            <a:r>
              <a:rPr lang="es-ES" dirty="0">
                <a:cs typeface="Calibri"/>
              </a:rPr>
              <a:t>mas </a:t>
            </a:r>
            <a:r>
              <a:rPr lang="es-ES" spc="-5" dirty="0">
                <a:cs typeface="Calibri"/>
              </a:rPr>
              <a:t>eficientes cuando </a:t>
            </a:r>
            <a:r>
              <a:rPr lang="es-ES" dirty="0">
                <a:cs typeface="Calibri"/>
              </a:rPr>
              <a:t> lo que </a:t>
            </a:r>
            <a:r>
              <a:rPr lang="es-ES" spc="-5" dirty="0">
                <a:cs typeface="Calibri"/>
              </a:rPr>
              <a:t>se </a:t>
            </a:r>
            <a:r>
              <a:rPr lang="es-ES" dirty="0">
                <a:cs typeface="Calibri"/>
              </a:rPr>
              <a:t>hace y </a:t>
            </a:r>
            <a:r>
              <a:rPr lang="es-ES" spc="-10" dirty="0">
                <a:cs typeface="Calibri"/>
              </a:rPr>
              <a:t>los </a:t>
            </a:r>
            <a:r>
              <a:rPr lang="es-ES" spc="-15" dirty="0">
                <a:cs typeface="Calibri"/>
              </a:rPr>
              <a:t>recursos </a:t>
            </a:r>
            <a:r>
              <a:rPr lang="es-ES" spc="-10" dirty="0">
                <a:cs typeface="Calibri"/>
              </a:rPr>
              <a:t>con </a:t>
            </a:r>
            <a:r>
              <a:rPr lang="es-ES" dirty="0">
                <a:cs typeface="Calibri"/>
              </a:rPr>
              <a:t>los que </a:t>
            </a:r>
            <a:r>
              <a:rPr lang="es-ES" spc="-5" dirty="0">
                <a:cs typeface="Calibri"/>
              </a:rPr>
              <a:t>se relacionan se desarrollan </a:t>
            </a:r>
            <a:r>
              <a:rPr lang="es-ES" spc="-440" dirty="0">
                <a:cs typeface="Calibri"/>
              </a:rPr>
              <a:t> </a:t>
            </a:r>
            <a:r>
              <a:rPr lang="es-ES" dirty="0">
                <a:cs typeface="Calibri"/>
              </a:rPr>
              <a:t>o</a:t>
            </a:r>
            <a:r>
              <a:rPr lang="es-ES" spc="-15" dirty="0">
                <a:cs typeface="Calibri"/>
              </a:rPr>
              <a:t> </a:t>
            </a:r>
            <a:r>
              <a:rPr lang="es-ES" dirty="0">
                <a:cs typeface="Calibri"/>
              </a:rPr>
              <a:t>se</a:t>
            </a:r>
            <a:r>
              <a:rPr lang="es-ES" spc="1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gestionan</a:t>
            </a:r>
            <a:r>
              <a:rPr lang="es-ES" spc="-1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se</a:t>
            </a:r>
            <a:r>
              <a:rPr lang="es-ES" spc="10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enfocan</a:t>
            </a:r>
            <a:r>
              <a:rPr lang="es-ES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como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un</a:t>
            </a:r>
            <a:r>
              <a:rPr lang="es-ES" spc="-2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proceso.</a:t>
            </a:r>
            <a:endParaRPr lang="es-ES" dirty="0">
              <a:cs typeface="Calibri"/>
            </a:endParaRPr>
          </a:p>
          <a:p>
            <a:pPr marL="3810" algn="ctr">
              <a:lnSpc>
                <a:spcPct val="100000"/>
              </a:lnSpc>
            </a:pPr>
            <a:endParaRPr lang="en-US" dirty="0">
              <a:solidFill>
                <a:srgbClr val="183357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255890" y="5030891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916720" y="4492171"/>
            <a:ext cx="1352276" cy="23658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22" r="44843"/>
          <a:stretch/>
        </p:blipFill>
        <p:spPr>
          <a:xfrm rot="10800000">
            <a:off x="0" y="-427193"/>
            <a:ext cx="2640563" cy="20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9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532" y="2074212"/>
            <a:ext cx="6891740" cy="466023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6714" y="1338479"/>
            <a:ext cx="8457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s-ES" sz="2800" b="1" spc="-10" dirty="0"/>
              <a:t>DIFERENCIA</a:t>
            </a:r>
            <a:r>
              <a:rPr lang="es-ES" sz="2800" b="1" spc="25" dirty="0"/>
              <a:t> </a:t>
            </a:r>
            <a:r>
              <a:rPr lang="es-ES" sz="2800" b="1" spc="-5" dirty="0"/>
              <a:t>ENTRE</a:t>
            </a:r>
            <a:r>
              <a:rPr lang="es-ES" sz="2800" b="1" spc="-10" dirty="0"/>
              <a:t> </a:t>
            </a:r>
            <a:r>
              <a:rPr lang="es-ES" sz="2800" b="1" spc="-5" dirty="0"/>
              <a:t>LA</a:t>
            </a:r>
            <a:r>
              <a:rPr lang="es-ES" sz="2800" b="1" dirty="0"/>
              <a:t> </a:t>
            </a:r>
            <a:r>
              <a:rPr lang="es-ES" sz="2800" b="1" spc="-5" dirty="0"/>
              <a:t>GESTION</a:t>
            </a:r>
            <a:r>
              <a:rPr lang="es-ES" sz="2800" b="1" spc="30" dirty="0"/>
              <a:t> </a:t>
            </a:r>
            <a:r>
              <a:rPr lang="es-ES" sz="2800" b="1" spc="-5" dirty="0"/>
              <a:t>POR</a:t>
            </a:r>
            <a:r>
              <a:rPr lang="es-ES" sz="2800" b="1" spc="-15" dirty="0"/>
              <a:t> </a:t>
            </a:r>
            <a:r>
              <a:rPr lang="es-ES" sz="2800" b="1" spc="-5" dirty="0"/>
              <a:t>PROCESOS</a:t>
            </a:r>
            <a:r>
              <a:rPr lang="es-ES" sz="2800" b="1" spc="5" dirty="0"/>
              <a:t> </a:t>
            </a:r>
            <a:r>
              <a:rPr lang="es-ES" sz="2800" b="1" dirty="0"/>
              <a:t>Y</a:t>
            </a:r>
          </a:p>
          <a:p>
            <a:pPr marL="80645" algn="ctr">
              <a:lnSpc>
                <a:spcPct val="100000"/>
              </a:lnSpc>
            </a:pPr>
            <a:r>
              <a:rPr lang="es-ES" sz="2800" b="1" spc="-5" dirty="0"/>
              <a:t>GESTION</a:t>
            </a:r>
            <a:r>
              <a:rPr lang="es-ES" sz="2800" b="1" spc="30" dirty="0"/>
              <a:t> </a:t>
            </a:r>
            <a:r>
              <a:rPr lang="es-ES" sz="2800" b="1" spc="-10" dirty="0"/>
              <a:t>DE</a:t>
            </a:r>
            <a:r>
              <a:rPr lang="es-ES" sz="2800" b="1" spc="15" dirty="0"/>
              <a:t> </a:t>
            </a:r>
            <a:r>
              <a:rPr lang="es-ES" sz="2800" b="1" spc="-5" dirty="0"/>
              <a:t>PROCESOS</a:t>
            </a:r>
            <a:r>
              <a:rPr lang="es-ES" sz="2800" b="1" spc="5" dirty="0"/>
              <a:t> </a:t>
            </a:r>
            <a:r>
              <a:rPr lang="es-ES" sz="2800" b="1" spc="-5" dirty="0"/>
              <a:t>EN LA </a:t>
            </a:r>
            <a:r>
              <a:rPr lang="es-ES" sz="2800" b="1" spc="-10" dirty="0"/>
              <a:t>ORGANIZACION</a:t>
            </a:r>
            <a:endParaRPr lang="es-MX" sz="28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173886" y="4953007"/>
            <a:ext cx="3313967" cy="3130062"/>
          </a:xfrm>
          <a:prstGeom prst="ellipse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850528" y="5532376"/>
            <a:ext cx="688874" cy="985662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00702" y="2934368"/>
            <a:ext cx="74734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pc="-5" dirty="0">
                <a:cs typeface="Calibri"/>
              </a:rPr>
              <a:t>La Gestión </a:t>
            </a:r>
            <a:r>
              <a:rPr lang="es-ES" spc="-10" dirty="0">
                <a:cs typeface="Calibri"/>
              </a:rPr>
              <a:t>por procesos </a:t>
            </a:r>
            <a:r>
              <a:rPr lang="es-ES" spc="-5" dirty="0">
                <a:cs typeface="Calibri"/>
              </a:rPr>
              <a:t>se </a:t>
            </a:r>
            <a:r>
              <a:rPr lang="es-ES" dirty="0">
                <a:cs typeface="Calibri"/>
              </a:rPr>
              <a:t>basa en la </a:t>
            </a:r>
            <a:r>
              <a:rPr lang="es-ES" spc="-10" dirty="0">
                <a:cs typeface="Calibri"/>
              </a:rPr>
              <a:t>satisfacción </a:t>
            </a:r>
            <a:r>
              <a:rPr lang="es-ES" dirty="0">
                <a:cs typeface="Calibri"/>
              </a:rPr>
              <a:t>del </a:t>
            </a:r>
            <a:r>
              <a:rPr lang="es-ES" spc="-5" dirty="0">
                <a:cs typeface="Calibri"/>
              </a:rPr>
              <a:t>cliente </a:t>
            </a:r>
            <a:r>
              <a:rPr lang="es-ES" spc="-10" dirty="0">
                <a:cs typeface="Calibri"/>
              </a:rPr>
              <a:t>sobre 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las actividades de la </a:t>
            </a:r>
            <a:r>
              <a:rPr lang="es-ES" spc="-10" dirty="0">
                <a:cs typeface="Calibri"/>
              </a:rPr>
              <a:t>organización </a:t>
            </a:r>
            <a:r>
              <a:rPr lang="es-ES" dirty="0">
                <a:cs typeface="Calibri"/>
              </a:rPr>
              <a:t>los </a:t>
            </a:r>
            <a:r>
              <a:rPr lang="es-ES" spc="-5" dirty="0">
                <a:cs typeface="Calibri"/>
              </a:rPr>
              <a:t>procesos son </a:t>
            </a:r>
            <a:r>
              <a:rPr lang="es-ES" spc="-10" dirty="0">
                <a:cs typeface="Calibri"/>
              </a:rPr>
              <a:t>mejorados </a:t>
            </a:r>
            <a:r>
              <a:rPr lang="es-ES" spc="5" dirty="0">
                <a:cs typeface="Calibri"/>
              </a:rPr>
              <a:t>de </a:t>
            </a:r>
            <a:r>
              <a:rPr lang="es-ES" spc="10" dirty="0">
                <a:cs typeface="Calibri"/>
              </a:rPr>
              <a:t> </a:t>
            </a:r>
            <a:r>
              <a:rPr lang="es-ES" dirty="0">
                <a:cs typeface="Calibri"/>
              </a:rPr>
              <a:t>modo </a:t>
            </a:r>
            <a:r>
              <a:rPr lang="es-ES" spc="-5" dirty="0">
                <a:cs typeface="Calibri"/>
              </a:rPr>
              <a:t>estructurado </a:t>
            </a:r>
            <a:r>
              <a:rPr lang="es-ES" dirty="0">
                <a:cs typeface="Calibri"/>
              </a:rPr>
              <a:t>y </a:t>
            </a:r>
            <a:r>
              <a:rPr lang="es-ES" spc="-10" dirty="0">
                <a:cs typeface="Calibri"/>
              </a:rPr>
              <a:t>sobre </a:t>
            </a:r>
            <a:r>
              <a:rPr lang="es-ES" spc="-5" dirty="0">
                <a:cs typeface="Calibri"/>
              </a:rPr>
              <a:t>su </a:t>
            </a:r>
            <a:r>
              <a:rPr lang="es-ES" spc="-10" dirty="0">
                <a:cs typeface="Calibri"/>
              </a:rPr>
              <a:t>mejora </a:t>
            </a:r>
            <a:r>
              <a:rPr lang="es-ES" spc="-5" dirty="0">
                <a:cs typeface="Calibri"/>
              </a:rPr>
              <a:t>se </a:t>
            </a:r>
            <a:r>
              <a:rPr lang="es-ES" dirty="0">
                <a:cs typeface="Calibri"/>
              </a:rPr>
              <a:t>basa </a:t>
            </a:r>
            <a:r>
              <a:rPr lang="es-ES" spc="-10" dirty="0">
                <a:cs typeface="Calibri"/>
              </a:rPr>
              <a:t>la </a:t>
            </a:r>
            <a:r>
              <a:rPr lang="es-ES" dirty="0">
                <a:cs typeface="Calibri"/>
              </a:rPr>
              <a:t>de la </a:t>
            </a:r>
            <a:r>
              <a:rPr lang="es-ES" spc="-5" dirty="0">
                <a:cs typeface="Calibri"/>
              </a:rPr>
              <a:t>compañía </a:t>
            </a:r>
            <a:r>
              <a:rPr lang="es-ES" dirty="0">
                <a:cs typeface="Calibri"/>
              </a:rPr>
              <a:t> misma, </a:t>
            </a:r>
            <a:r>
              <a:rPr lang="es-ES" spc="-5" dirty="0">
                <a:cs typeface="Calibri"/>
              </a:rPr>
              <a:t>mientras </a:t>
            </a:r>
            <a:r>
              <a:rPr lang="es-ES" dirty="0">
                <a:cs typeface="Calibri"/>
              </a:rPr>
              <a:t>que la </a:t>
            </a:r>
            <a:r>
              <a:rPr lang="es-ES" spc="-5" dirty="0">
                <a:cs typeface="Calibri"/>
              </a:rPr>
              <a:t>Gestión </a:t>
            </a:r>
            <a:r>
              <a:rPr lang="es-ES" dirty="0">
                <a:cs typeface="Calibri"/>
              </a:rPr>
              <a:t>de </a:t>
            </a:r>
            <a:r>
              <a:rPr lang="es-ES" spc="-10" dirty="0">
                <a:cs typeface="Calibri"/>
              </a:rPr>
              <a:t>procesos </a:t>
            </a:r>
            <a:r>
              <a:rPr lang="es-ES" dirty="0">
                <a:cs typeface="Calibri"/>
              </a:rPr>
              <a:t>en el </a:t>
            </a:r>
            <a:r>
              <a:rPr lang="es-ES" spc="-5" dirty="0">
                <a:cs typeface="Calibri"/>
              </a:rPr>
              <a:t>modelo </a:t>
            </a:r>
            <a:r>
              <a:rPr lang="es-ES" dirty="0">
                <a:cs typeface="Calibri"/>
              </a:rPr>
              <a:t>por </a:t>
            </a:r>
            <a:r>
              <a:rPr lang="es-ES" spc="-10" dirty="0">
                <a:cs typeface="Calibri"/>
              </a:rPr>
              <a:t>área 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o</a:t>
            </a:r>
            <a:r>
              <a:rPr lang="es-ES" spc="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departamentos</a:t>
            </a:r>
            <a:r>
              <a:rPr lang="es-ES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busca</a:t>
            </a:r>
            <a:r>
              <a:rPr lang="es-ES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satisfacer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al</a:t>
            </a:r>
            <a:r>
              <a:rPr lang="es-ES" spc="5" dirty="0">
                <a:cs typeface="Calibri"/>
              </a:rPr>
              <a:t> </a:t>
            </a:r>
            <a:r>
              <a:rPr lang="es-ES" spc="-15" dirty="0">
                <a:cs typeface="Calibri"/>
              </a:rPr>
              <a:t>gerente</a:t>
            </a:r>
            <a:r>
              <a:rPr lang="es-ES" spc="-10" dirty="0">
                <a:cs typeface="Calibri"/>
              </a:rPr>
              <a:t> </a:t>
            </a:r>
            <a:r>
              <a:rPr lang="es-ES" dirty="0">
                <a:cs typeface="Calibri"/>
              </a:rPr>
              <a:t>o</a:t>
            </a:r>
            <a:r>
              <a:rPr lang="es-ES" spc="5" dirty="0">
                <a:cs typeface="Calibri"/>
              </a:rPr>
              <a:t> </a:t>
            </a:r>
            <a:r>
              <a:rPr lang="es-ES" spc="-20" dirty="0">
                <a:cs typeface="Calibri"/>
              </a:rPr>
              <a:t>jefe</a:t>
            </a:r>
            <a:r>
              <a:rPr lang="es-ES" spc="-1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utilizando </a:t>
            </a:r>
            <a:r>
              <a:rPr lang="es-ES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herramientas</a:t>
            </a:r>
            <a:r>
              <a:rPr lang="es-ES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que</a:t>
            </a:r>
            <a:r>
              <a:rPr lang="es-ES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pueden</a:t>
            </a:r>
            <a:r>
              <a:rPr lang="es-ES" dirty="0">
                <a:cs typeface="Calibri"/>
              </a:rPr>
              <a:t> </a:t>
            </a:r>
            <a:r>
              <a:rPr lang="es-ES" spc="-10" dirty="0">
                <a:cs typeface="Calibri"/>
              </a:rPr>
              <a:t>mejorar</a:t>
            </a:r>
            <a:r>
              <a:rPr lang="es-ES" spc="-5" dirty="0">
                <a:cs typeface="Calibri"/>
              </a:rPr>
              <a:t> </a:t>
            </a:r>
            <a:r>
              <a:rPr lang="es-ES" dirty="0">
                <a:cs typeface="Calibri"/>
              </a:rPr>
              <a:t>la</a:t>
            </a:r>
            <a:r>
              <a:rPr lang="es-ES" spc="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eficiencia</a:t>
            </a:r>
            <a:r>
              <a:rPr lang="es-ES" dirty="0">
                <a:cs typeface="Calibri"/>
              </a:rPr>
              <a:t> y</a:t>
            </a:r>
            <a:r>
              <a:rPr lang="es-ES" spc="5" dirty="0">
                <a:cs typeface="Calibri"/>
              </a:rPr>
              <a:t> </a:t>
            </a:r>
            <a:r>
              <a:rPr lang="es-ES" dirty="0">
                <a:cs typeface="Calibri"/>
              </a:rPr>
              <a:t>la</a:t>
            </a:r>
            <a:r>
              <a:rPr lang="es-ES" spc="5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eficacia </a:t>
            </a:r>
            <a:r>
              <a:rPr lang="es-ES" spc="-44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adoptando </a:t>
            </a:r>
            <a:r>
              <a:rPr lang="es-ES" dirty="0">
                <a:cs typeface="Calibri"/>
              </a:rPr>
              <a:t>las necesidades del </a:t>
            </a:r>
            <a:r>
              <a:rPr lang="es-ES" spc="-5" dirty="0">
                <a:cs typeface="Calibri"/>
              </a:rPr>
              <a:t>cliente </a:t>
            </a:r>
            <a:r>
              <a:rPr lang="es-ES" spc="-10" dirty="0">
                <a:cs typeface="Calibri"/>
              </a:rPr>
              <a:t>para </a:t>
            </a:r>
            <a:r>
              <a:rPr lang="es-ES" dirty="0">
                <a:cs typeface="Calibri"/>
              </a:rPr>
              <a:t>la mejor </a:t>
            </a:r>
            <a:r>
              <a:rPr lang="es-ES" spc="-5" dirty="0">
                <a:cs typeface="Calibri"/>
              </a:rPr>
              <a:t>obtención </a:t>
            </a:r>
            <a:r>
              <a:rPr lang="es-ES" spc="5" dirty="0">
                <a:cs typeface="Calibri"/>
              </a:rPr>
              <a:t>de </a:t>
            </a:r>
            <a:r>
              <a:rPr lang="es-ES" spc="10" dirty="0">
                <a:cs typeface="Calibri"/>
              </a:rPr>
              <a:t> </a:t>
            </a:r>
            <a:r>
              <a:rPr lang="es-ES" spc="-5" dirty="0">
                <a:cs typeface="Calibri"/>
              </a:rPr>
              <a:t>resultados.</a:t>
            </a:r>
            <a:endParaRPr lang="es-ES" dirty="0">
              <a:cs typeface="Calibri"/>
            </a:endParaRPr>
          </a:p>
          <a:p>
            <a:pPr algn="just"/>
            <a:endParaRPr lang="en-US" dirty="0">
              <a:solidFill>
                <a:srgbClr val="183357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4" b="65503"/>
          <a:stretch/>
        </p:blipFill>
        <p:spPr>
          <a:xfrm>
            <a:off x="6627790" y="4623549"/>
            <a:ext cx="1352276" cy="23658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0"/>
          <a:stretch/>
        </p:blipFill>
        <p:spPr>
          <a:xfrm rot="19793472" flipH="1">
            <a:off x="63362" y="-252444"/>
            <a:ext cx="2534837" cy="43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11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sp>
        <p:nvSpPr>
          <p:cNvPr id="4" name="Rectángulo 3"/>
          <p:cNvSpPr/>
          <p:nvPr/>
        </p:nvSpPr>
        <p:spPr>
          <a:xfrm>
            <a:off x="2025699" y="2264505"/>
            <a:ext cx="61582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pc="-5" dirty="0">
                <a:solidFill>
                  <a:schemeClr val="bg1"/>
                </a:solidFill>
              </a:rPr>
              <a:t>COSTEO</a:t>
            </a:r>
            <a:r>
              <a:rPr lang="es-CO" spc="-10" dirty="0">
                <a:solidFill>
                  <a:schemeClr val="bg1"/>
                </a:solidFill>
              </a:rPr>
              <a:t> </a:t>
            </a:r>
            <a:r>
              <a:rPr lang="es-CO" spc="-5" dirty="0">
                <a:solidFill>
                  <a:schemeClr val="bg1"/>
                </a:solidFill>
              </a:rPr>
              <a:t>POR</a:t>
            </a:r>
            <a:r>
              <a:rPr lang="es-CO" spc="-50" dirty="0">
                <a:solidFill>
                  <a:schemeClr val="bg1"/>
                </a:solidFill>
              </a:rPr>
              <a:t> </a:t>
            </a:r>
            <a:r>
              <a:rPr lang="es-CO" spc="-5" dirty="0" smtClean="0">
                <a:solidFill>
                  <a:schemeClr val="bg1"/>
                </a:solidFill>
              </a:rPr>
              <a:t>PROCESOS</a:t>
            </a:r>
          </a:p>
          <a:p>
            <a:pPr algn="ctr"/>
            <a:endParaRPr lang="es-ES" spc="-5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endParaRPr lang="es-ES" spc="-5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ES" spc="-20" dirty="0">
                <a:solidFill>
                  <a:schemeClr val="bg1"/>
                </a:solidFill>
                <a:cs typeface="Calibri"/>
              </a:rPr>
              <a:t>Para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definir </a:t>
            </a:r>
            <a:r>
              <a:rPr lang="es-ES" dirty="0">
                <a:solidFill>
                  <a:schemeClr val="bg1"/>
                </a:solidFill>
                <a:cs typeface="Calibri"/>
              </a:rPr>
              <a:t>el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costeo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por procesos, </a:t>
            </a:r>
            <a:r>
              <a:rPr lang="es-ES" dirty="0">
                <a:solidFill>
                  <a:schemeClr val="bg1"/>
                </a:solidFill>
                <a:cs typeface="Calibri"/>
              </a:rPr>
              <a:t>podemos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decir </a:t>
            </a:r>
            <a:r>
              <a:rPr lang="es-ES" dirty="0">
                <a:solidFill>
                  <a:schemeClr val="bg1"/>
                </a:solidFill>
                <a:cs typeface="Calibri"/>
              </a:rPr>
              <a:t>que los 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costos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de</a:t>
            </a:r>
            <a:r>
              <a:rPr lang="es-ES" spc="1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la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producción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se</a:t>
            </a:r>
            <a:r>
              <a:rPr lang="es-ES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cargan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a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los</a:t>
            </a:r>
            <a:r>
              <a:rPr lang="es-ES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procesos,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a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los 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sistemas</a:t>
            </a:r>
            <a:r>
              <a:rPr lang="es-ES" dirty="0">
                <a:solidFill>
                  <a:schemeClr val="bg1"/>
                </a:solidFill>
                <a:cs typeface="Calibri"/>
              </a:rPr>
              <a:t> acumulados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de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los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costos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de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producción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por 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departamento</a:t>
            </a:r>
            <a:r>
              <a:rPr lang="es-ES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centro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 de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costos.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Esto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con</a:t>
            </a:r>
            <a:r>
              <a:rPr lang="es-ES" spc="43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una</a:t>
            </a:r>
            <a:r>
              <a:rPr lang="es-ES" spc="45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compañía </a:t>
            </a:r>
            <a:r>
              <a:rPr lang="es-ES" dirty="0">
                <a:solidFill>
                  <a:schemeClr val="bg1"/>
                </a:solidFill>
                <a:cs typeface="Calibri"/>
              </a:rPr>
              <a:t> que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funciona</a:t>
            </a:r>
            <a:r>
              <a:rPr lang="es-ES" spc="-4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con</a:t>
            </a:r>
            <a:r>
              <a:rPr lang="es-ES" spc="2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el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sistema</a:t>
            </a:r>
            <a:r>
              <a:rPr lang="es-ES" spc="1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de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costos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por</a:t>
            </a:r>
            <a:r>
              <a:rPr lang="es-ES" spc="-2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procesos.</a:t>
            </a:r>
            <a:endParaRPr lang="es-ES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8"/>
          <a:stretch/>
        </p:blipFill>
        <p:spPr>
          <a:xfrm>
            <a:off x="-521572" y="2818805"/>
            <a:ext cx="3179047" cy="40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3164AE0-4D74-4A65-985D-4663F23F55A2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014CBB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/>
          </a:p>
        </p:txBody>
      </p:sp>
      <p:sp>
        <p:nvSpPr>
          <p:cNvPr id="4" name="Rectángulo 3"/>
          <p:cNvSpPr/>
          <p:nvPr/>
        </p:nvSpPr>
        <p:spPr>
          <a:xfrm>
            <a:off x="2293624" y="2274837"/>
            <a:ext cx="62612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pc="-5" dirty="0">
                <a:solidFill>
                  <a:schemeClr val="bg1"/>
                </a:solidFill>
              </a:rPr>
              <a:t>IMPORTANCIA</a:t>
            </a:r>
            <a:r>
              <a:rPr lang="es-ES" spc="15" dirty="0">
                <a:solidFill>
                  <a:schemeClr val="bg1"/>
                </a:solidFill>
              </a:rPr>
              <a:t> </a:t>
            </a:r>
            <a:r>
              <a:rPr lang="es-ES" spc="-10" dirty="0">
                <a:solidFill>
                  <a:schemeClr val="bg1"/>
                </a:solidFill>
              </a:rPr>
              <a:t>DEL</a:t>
            </a:r>
            <a:r>
              <a:rPr lang="es-ES" spc="-5" dirty="0">
                <a:solidFill>
                  <a:schemeClr val="bg1"/>
                </a:solidFill>
              </a:rPr>
              <a:t> COSTEO</a:t>
            </a:r>
            <a:r>
              <a:rPr lang="es-ES" spc="5" dirty="0">
                <a:solidFill>
                  <a:schemeClr val="bg1"/>
                </a:solidFill>
              </a:rPr>
              <a:t> </a:t>
            </a:r>
            <a:r>
              <a:rPr lang="es-ES" spc="-5" dirty="0">
                <a:solidFill>
                  <a:schemeClr val="bg1"/>
                </a:solidFill>
              </a:rPr>
              <a:t>POR </a:t>
            </a:r>
            <a:r>
              <a:rPr lang="es-ES" spc="-5" dirty="0" smtClean="0">
                <a:solidFill>
                  <a:schemeClr val="bg1"/>
                </a:solidFill>
              </a:rPr>
              <a:t>PROCESOS</a:t>
            </a:r>
          </a:p>
          <a:p>
            <a:pPr algn="just"/>
            <a:endParaRPr lang="es-ES" spc="-5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ES" spc="-10" dirty="0">
                <a:solidFill>
                  <a:schemeClr val="bg1"/>
                </a:solidFill>
                <a:cs typeface="Calibri"/>
              </a:rPr>
              <a:t>Este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sistema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nos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permite</a:t>
            </a:r>
            <a:r>
              <a:rPr lang="es-ES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encontrar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luego</a:t>
            </a:r>
            <a:r>
              <a:rPr lang="es-ES" dirty="0">
                <a:solidFill>
                  <a:schemeClr val="bg1"/>
                </a:solidFill>
                <a:cs typeface="Calibri"/>
              </a:rPr>
              <a:t> de un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análisis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un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problema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existente </a:t>
            </a:r>
            <a:r>
              <a:rPr lang="es-ES" dirty="0">
                <a:solidFill>
                  <a:schemeClr val="bg1"/>
                </a:solidFill>
                <a:cs typeface="Calibri"/>
              </a:rPr>
              <a:t>y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ver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con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que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información </a:t>
            </a:r>
            <a:r>
              <a:rPr lang="es-ES" dirty="0">
                <a:solidFill>
                  <a:schemeClr val="bg1"/>
                </a:solidFill>
                <a:cs typeface="Calibri"/>
              </a:rPr>
              <a:t>es la necesaria y 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poder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definir</a:t>
            </a:r>
            <a:r>
              <a:rPr lang="es-ES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nuevas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estrategias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mejoras</a:t>
            </a:r>
            <a:r>
              <a:rPr lang="es-ES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continuas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en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el 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proceso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de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5" dirty="0">
                <a:solidFill>
                  <a:schemeClr val="bg1"/>
                </a:solidFill>
                <a:cs typeface="Calibri"/>
              </a:rPr>
              <a:t>costeo,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 alternativas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de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disminución</a:t>
            </a:r>
            <a:r>
              <a:rPr lang="es-ES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en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ellos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dirty="0">
                <a:solidFill>
                  <a:schemeClr val="bg1"/>
                </a:solidFill>
                <a:cs typeface="Calibri"/>
              </a:rPr>
              <a:t>y 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solventar </a:t>
            </a:r>
            <a:r>
              <a:rPr lang="es-ES" dirty="0">
                <a:solidFill>
                  <a:schemeClr val="bg1"/>
                </a:solidFill>
                <a:cs typeface="Calibri"/>
              </a:rPr>
              <a:t>las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complicaciones </a:t>
            </a:r>
            <a:r>
              <a:rPr lang="es-ES" dirty="0">
                <a:solidFill>
                  <a:schemeClr val="bg1"/>
                </a:solidFill>
                <a:cs typeface="Calibri"/>
              </a:rPr>
              <a:t>a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que </a:t>
            </a:r>
            <a:r>
              <a:rPr lang="es-ES" dirty="0">
                <a:solidFill>
                  <a:schemeClr val="bg1"/>
                </a:solidFill>
                <a:cs typeface="Calibri"/>
              </a:rPr>
              <a:t>da </a:t>
            </a:r>
            <a:r>
              <a:rPr lang="es-ES" spc="-10" dirty="0">
                <a:solidFill>
                  <a:schemeClr val="bg1"/>
                </a:solidFill>
                <a:cs typeface="Calibri"/>
              </a:rPr>
              <a:t>lugar </a:t>
            </a:r>
            <a:r>
              <a:rPr lang="es-ES" dirty="0">
                <a:solidFill>
                  <a:schemeClr val="bg1"/>
                </a:solidFill>
                <a:cs typeface="Calibri"/>
              </a:rPr>
              <a:t>el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desarrollo </a:t>
            </a:r>
            <a:r>
              <a:rPr lang="es-ES" dirty="0">
                <a:solidFill>
                  <a:schemeClr val="bg1"/>
                </a:solidFill>
                <a:cs typeface="Calibri"/>
              </a:rPr>
              <a:t>del </a:t>
            </a:r>
            <a:r>
              <a:rPr lang="es-ES" spc="5" dirty="0">
                <a:solidFill>
                  <a:schemeClr val="bg1"/>
                </a:solidFill>
                <a:cs typeface="Calibri"/>
              </a:rPr>
              <a:t> </a:t>
            </a:r>
            <a:r>
              <a:rPr lang="es-ES" spc="-5" dirty="0">
                <a:solidFill>
                  <a:schemeClr val="bg1"/>
                </a:solidFill>
                <a:cs typeface="Calibri"/>
              </a:rPr>
              <a:t>tema.</a:t>
            </a:r>
            <a:endParaRPr lang="es-ES" dirty="0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83903" y="303151"/>
            <a:ext cx="688874" cy="9856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8"/>
          <a:stretch/>
        </p:blipFill>
        <p:spPr>
          <a:xfrm>
            <a:off x="-521572" y="2818805"/>
            <a:ext cx="3179047" cy="40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4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8" y="446338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2914522"/>
              <a:ext cx="340923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Presentación docente </a:t>
              </a: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8887" y="4874666"/>
            <a:ext cx="67452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Electiva de profundización II// Costeo por Procesos //Gestión de Procesos Organizacionales I </a:t>
            </a:r>
          </a:p>
          <a:p>
            <a:r>
              <a:rPr lang="es-ES" b="1" dirty="0" smtClean="0"/>
              <a:t>OLGA </a:t>
            </a:r>
            <a:r>
              <a:rPr lang="es-ES" b="1" dirty="0"/>
              <a:t>LUCIA PABON VILLAMIZAR</a:t>
            </a:r>
          </a:p>
          <a:p>
            <a:r>
              <a:rPr lang="es-ES" b="1" dirty="0"/>
              <a:t>CONTADORA PUBLICA</a:t>
            </a:r>
          </a:p>
          <a:p>
            <a:r>
              <a:rPr lang="es-ES" b="1" dirty="0"/>
              <a:t>MAGISTER TRIBUTARIA</a:t>
            </a:r>
          </a:p>
          <a:p>
            <a:r>
              <a:rPr lang="es-ES" b="1" dirty="0"/>
              <a:t>FUNDACION DE EDUCACION SUPERIOR SAN JOSE.</a:t>
            </a:r>
          </a:p>
          <a:p>
            <a:r>
              <a:rPr lang="es-ES" b="1" dirty="0"/>
              <a:t>SEMANA 1 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2045009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73164AE0-4D74-4A65-985D-4663F23F55A2}"/>
              </a:ext>
            </a:extLst>
          </p:cNvPr>
          <p:cNvSpPr/>
          <p:nvPr/>
        </p:nvSpPr>
        <p:spPr>
          <a:xfrm>
            <a:off x="0" y="16036"/>
            <a:ext cx="9144000" cy="6857999"/>
          </a:xfrm>
          <a:prstGeom prst="rect">
            <a:avLst/>
          </a:prstGeom>
          <a:gradFill flip="none" rotWithShape="1">
            <a:gsLst>
              <a:gs pos="0">
                <a:srgbClr val="D40257"/>
              </a:gs>
              <a:gs pos="40000">
                <a:srgbClr val="013889"/>
              </a:gs>
              <a:gs pos="80000">
                <a:srgbClr val="001C4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sz="1350" dirty="0" smtClean="0"/>
          </a:p>
          <a:p>
            <a:pPr algn="ctr"/>
            <a:r>
              <a:rPr lang="es-CO" sz="1350" dirty="0"/>
              <a:t> </a:t>
            </a:r>
            <a:r>
              <a:rPr lang="es-CO" sz="1350" dirty="0" smtClean="0"/>
              <a:t>       </a:t>
            </a:r>
            <a:endParaRPr lang="es-CO" sz="135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49" y="16036"/>
            <a:ext cx="4526715" cy="562362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030852" y="1770294"/>
            <a:ext cx="3082296" cy="308229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3256671" y="3121869"/>
            <a:ext cx="26306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Videos retroalimentación </a:t>
            </a:r>
          </a:p>
          <a:p>
            <a:r>
              <a:rPr lang="es-CO" dirty="0" smtClean="0">
                <a:solidFill>
                  <a:schemeClr val="bg1"/>
                </a:solidFill>
              </a:rPr>
              <a:t>en la plataforma virtual. 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42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91807" y="0"/>
            <a:ext cx="4352193" cy="6858000"/>
          </a:xfrm>
          <a:prstGeom prst="rect">
            <a:avLst/>
          </a:prstGeom>
          <a:solidFill>
            <a:srgbClr val="EC035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ipse 10"/>
          <p:cNvSpPr/>
          <p:nvPr/>
        </p:nvSpPr>
        <p:spPr>
          <a:xfrm>
            <a:off x="3156439" y="1477108"/>
            <a:ext cx="3313967" cy="3130062"/>
          </a:xfrm>
          <a:prstGeom prst="ellips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354084" y="5754345"/>
            <a:ext cx="2714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 DE GRABACIÓN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23" t="33205" r="27123" b="31411"/>
          <a:stretch/>
        </p:blipFill>
        <p:spPr>
          <a:xfrm>
            <a:off x="2648880" y="822096"/>
            <a:ext cx="4329084" cy="44400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4904617" y="4140357"/>
            <a:ext cx="1565790" cy="1707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7" y="2065044"/>
            <a:ext cx="2077406" cy="17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85059" y="1914503"/>
            <a:ext cx="792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Para </a:t>
            </a:r>
            <a:r>
              <a:rPr lang="es-CO" dirty="0">
                <a:solidFill>
                  <a:srgbClr val="002060"/>
                </a:solidFill>
                <a:latin typeface="Century Gothic" panose="020B0502020202020204" pitchFamily="34" charset="0"/>
              </a:rPr>
              <a:t>cualquier solicitud ya sea para certificados, solicitud de soporte técnico o solicitudes a coordinadores en la parte superior de las aulas encontrarán los </a:t>
            </a:r>
            <a:r>
              <a:rPr lang="es-CO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canales respectivos.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85059" y="208101"/>
            <a:ext cx="5011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123258"/>
                </a:solidFill>
                <a:latin typeface="Century Gothic" panose="020B0502020202020204" pitchFamily="34" charset="0"/>
              </a:rPr>
              <a:t>PARA TENER EN CUENTA</a:t>
            </a:r>
            <a:endParaRPr lang="en-US" sz="2800" b="1" dirty="0">
              <a:solidFill>
                <a:srgbClr val="123258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7292417" y="4926325"/>
            <a:ext cx="3313967" cy="3130062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lipse 7"/>
          <p:cNvSpPr/>
          <p:nvPr/>
        </p:nvSpPr>
        <p:spPr>
          <a:xfrm>
            <a:off x="194349" y="1283013"/>
            <a:ext cx="211016" cy="211016"/>
          </a:xfrm>
          <a:prstGeom prst="ellipse">
            <a:avLst/>
          </a:prstGeom>
          <a:solidFill>
            <a:srgbClr val="0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0" y="5632732"/>
            <a:ext cx="2014834" cy="3905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6" y="6205193"/>
            <a:ext cx="2015925" cy="3907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6" y="4541055"/>
            <a:ext cx="1987643" cy="38527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20938" t="34630" r="21041" b="31111"/>
          <a:stretch/>
        </p:blipFill>
        <p:spPr>
          <a:xfrm>
            <a:off x="482581" y="2974204"/>
            <a:ext cx="4443627" cy="14758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1" y="5108245"/>
            <a:ext cx="2002328" cy="38811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71736" y="1203855"/>
            <a:ext cx="5749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Century Gothic" panose="020B0502020202020204" pitchFamily="34" charset="0"/>
              </a:rPr>
              <a:t>5 </a:t>
            </a:r>
            <a:r>
              <a:rPr lang="es-MX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minutos </a:t>
            </a:r>
            <a:r>
              <a:rPr lang="es-MX" dirty="0">
                <a:solidFill>
                  <a:srgbClr val="002060"/>
                </a:solidFill>
                <a:latin typeface="Century Gothic" panose="020B0502020202020204" pitchFamily="34" charset="0"/>
              </a:rPr>
              <a:t>para dar inicio a la clase</a:t>
            </a:r>
            <a:endParaRPr lang="es-CO" dirty="0">
              <a:solidFill>
                <a:srgbClr val="002060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194349" y="1974087"/>
            <a:ext cx="211016" cy="211016"/>
          </a:xfrm>
          <a:prstGeom prst="ellipse">
            <a:avLst/>
          </a:prstGeom>
          <a:solidFill>
            <a:srgbClr val="00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405365" y="743563"/>
            <a:ext cx="331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EC035F"/>
                </a:solidFill>
              </a:rPr>
              <a:t>INICIO</a:t>
            </a:r>
            <a:endParaRPr lang="en-US" b="1" dirty="0">
              <a:solidFill>
                <a:srgbClr val="EC035F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05365" y="1593466"/>
            <a:ext cx="331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EC035F"/>
                </a:solidFill>
              </a:rPr>
              <a:t>OTRAS SOLICITUDES</a:t>
            </a:r>
            <a:endParaRPr lang="en-US" b="1" dirty="0">
              <a:solidFill>
                <a:srgbClr val="EC035F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17" b="63136" l="35881" r="641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120567" y="5610283"/>
            <a:ext cx="688874" cy="98566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91" t="74091"/>
          <a:stretch/>
        </p:blipFill>
        <p:spPr>
          <a:xfrm>
            <a:off x="6602999" y="4926325"/>
            <a:ext cx="1628989" cy="17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 t="270" r="3882" b="-270"/>
          <a:stretch/>
        </p:blipFill>
        <p:spPr>
          <a:xfrm>
            <a:off x="0" y="-1"/>
            <a:ext cx="9162661" cy="6901480"/>
          </a:xfrm>
          <a:prstGeom prst="rect">
            <a:avLst/>
          </a:prstGeom>
          <a:ln>
            <a:noFill/>
          </a:ln>
        </p:spPr>
      </p:pic>
      <p:sp>
        <p:nvSpPr>
          <p:cNvPr id="3" name="Retraso 2"/>
          <p:cNvSpPr/>
          <p:nvPr/>
        </p:nvSpPr>
        <p:spPr>
          <a:xfrm rot="10800000">
            <a:off x="2780522" y="0"/>
            <a:ext cx="6379354" cy="6858000"/>
          </a:xfrm>
          <a:prstGeom prst="flowChartDelay">
            <a:avLst/>
          </a:prstGeom>
          <a:solidFill>
            <a:srgbClr val="EC035F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17" b="67000" l="33250" r="70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8334376" y="99756"/>
            <a:ext cx="688874" cy="985662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226971" y="1851267"/>
            <a:ext cx="3313967" cy="3130062"/>
          </a:xfrm>
          <a:prstGeom prst="ellipse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14346" y="2798057"/>
            <a:ext cx="3539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chemeClr val="bg1"/>
                </a:solidFill>
                <a:latin typeface="Morn Thin" panose="00000200000000000000" pitchFamily="50" charset="0"/>
              </a:rPr>
              <a:t>ESTRUCTURA </a:t>
            </a:r>
          </a:p>
          <a:p>
            <a:pPr algn="ctr"/>
            <a:r>
              <a:rPr lang="es-MX" sz="3600" b="1" dirty="0" smtClean="0">
                <a:solidFill>
                  <a:schemeClr val="bg1"/>
                </a:solidFill>
                <a:latin typeface="Morn Thin" panose="00000200000000000000" pitchFamily="50" charset="0"/>
              </a:rPr>
              <a:t>DEL CURSO</a:t>
            </a:r>
            <a:endParaRPr lang="en-US" sz="3600" b="1" dirty="0">
              <a:solidFill>
                <a:schemeClr val="bg1"/>
              </a:solidFill>
              <a:latin typeface="Morn Thin" panose="00000200000000000000" pitchFamily="50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031847" y="1408849"/>
            <a:ext cx="40043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/>
                </a:solidFill>
              </a:rPr>
              <a:t>ESTRUCTURA DE 12 SEMANAS 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 smtClean="0">
                <a:solidFill>
                  <a:schemeClr val="bg1"/>
                </a:solidFill>
              </a:rPr>
              <a:t>CRONOGRAMA :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 smtClean="0">
                <a:solidFill>
                  <a:schemeClr val="bg1"/>
                </a:solidFill>
              </a:rPr>
              <a:t>Inicio semana </a:t>
            </a:r>
            <a:r>
              <a:rPr lang="es-CO" dirty="0">
                <a:solidFill>
                  <a:schemeClr val="bg1"/>
                </a:solidFill>
              </a:rPr>
              <a:t>Fecha de inicio </a:t>
            </a:r>
            <a:endParaRPr lang="es-CO" dirty="0" smtClean="0">
              <a:solidFill>
                <a:schemeClr val="bg1"/>
              </a:solidFill>
            </a:endParaRP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 smtClean="0">
                <a:solidFill>
                  <a:schemeClr val="bg1"/>
                </a:solidFill>
              </a:rPr>
              <a:t>ACTIVIDADES Y PORCENTAJES:</a:t>
            </a:r>
          </a:p>
          <a:p>
            <a:r>
              <a:rPr lang="es-CO" dirty="0">
                <a:solidFill>
                  <a:schemeClr val="bg1"/>
                </a:solidFill>
              </a:rPr>
              <a:t> </a:t>
            </a:r>
            <a:endParaRPr lang="es-CO" dirty="0" smtClean="0">
              <a:solidFill>
                <a:schemeClr val="bg1"/>
              </a:solidFill>
            </a:endParaRPr>
          </a:p>
          <a:p>
            <a:r>
              <a:rPr lang="es-CO" dirty="0" smtClean="0">
                <a:solidFill>
                  <a:schemeClr val="bg1"/>
                </a:solidFill>
              </a:rPr>
              <a:t>Actividad evaluativa 1: 35 %</a:t>
            </a:r>
          </a:p>
          <a:p>
            <a:r>
              <a:rPr lang="es-CO" dirty="0" smtClean="0">
                <a:solidFill>
                  <a:schemeClr val="bg1"/>
                </a:solidFill>
              </a:rPr>
              <a:t>Actividad evaluativa 2: 35%</a:t>
            </a:r>
          </a:p>
          <a:p>
            <a:r>
              <a:rPr lang="es-CO" dirty="0" smtClean="0">
                <a:solidFill>
                  <a:schemeClr val="bg1"/>
                </a:solidFill>
              </a:rPr>
              <a:t>Actividad evaluativa 3: 30%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 smtClean="0">
                <a:solidFill>
                  <a:schemeClr val="bg1"/>
                </a:solidFill>
              </a:rPr>
              <a:t>COMUNICACIÓN: </a:t>
            </a:r>
          </a:p>
          <a:p>
            <a:endParaRPr lang="es-CO" dirty="0">
              <a:solidFill>
                <a:schemeClr val="bg1"/>
              </a:solidFill>
            </a:endParaRPr>
          </a:p>
          <a:p>
            <a:r>
              <a:rPr lang="es-CO" dirty="0" smtClean="0">
                <a:solidFill>
                  <a:schemeClr val="bg1"/>
                </a:solidFill>
              </a:rPr>
              <a:t>Chat del aula: Nombre del docente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81190"/>
              </p:ext>
            </p:extLst>
          </p:nvPr>
        </p:nvGraphicFramePr>
        <p:xfrm>
          <a:off x="268432" y="1479261"/>
          <a:ext cx="8196695" cy="438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30891"/>
                <a:gridCol w="6265804"/>
              </a:tblGrid>
              <a:tr h="276167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 SEMANA 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CONTENIDO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1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Gestión por procesos- gestión por procesos en la organización. Costeo por procesos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69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2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Modelos de gestión organizacional Gestión por procesos en la organización / tipos de procesos,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3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Definición de costeo por procesos / características,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4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Costos por procesos Objetivos y ventajas desventajas costeo por procesos,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35%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Prueba</a:t>
                      </a:r>
                      <a:r>
                        <a:rPr lang="es-CO" baseline="0" dirty="0" smtClean="0">
                          <a:solidFill>
                            <a:schemeClr val="tx1"/>
                          </a:solidFill>
                        </a:rPr>
                        <a:t> de conocimiento  temas vistos en nuestros encuentros sincrónicos ,se habilita en las fechas establecidas.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392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742675"/>
              </p:ext>
            </p:extLst>
          </p:nvPr>
        </p:nvGraphicFramePr>
        <p:xfrm>
          <a:off x="489859" y="1562388"/>
          <a:ext cx="8196695" cy="438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30891"/>
                <a:gridCol w="6265804"/>
              </a:tblGrid>
              <a:tr h="276167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 SEMANA 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CONTENIDO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5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Gestión organizacional y la Planeación estratégica/ Proceso De costes,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69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6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Sistemas de costeo por procesos- costeo promedio elementos utilizados:(M.O/M.P/G.I) -Mano de obra -Materia prima -Gastos indirectos SECONOCE ELCOSTO UNITARIO,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Utilidad del sistema de costos por procesos. Que caracteriza el Sistema de Costos Por Procesos,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Aplicación de costos por procesos en una empresa,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35%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Prueba</a:t>
                      </a:r>
                      <a:r>
                        <a:rPr lang="es-CO" baseline="0" dirty="0" smtClean="0">
                          <a:solidFill>
                            <a:schemeClr val="tx1"/>
                          </a:solidFill>
                        </a:rPr>
                        <a:t> de conocimiento  temas vistos en nuestros encuentros sincrónicos ,se habilita en las fechas establecidas.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49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C0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redondeado 11"/>
          <p:cNvSpPr/>
          <p:nvPr/>
        </p:nvSpPr>
        <p:spPr>
          <a:xfrm rot="5400000">
            <a:off x="1143000" y="-1143000"/>
            <a:ext cx="6858000" cy="9144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5" y="183582"/>
            <a:ext cx="1879972" cy="18799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17" b="63136" l="32484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9" t="12499" r="32084" b="37223"/>
          <a:stretch/>
        </p:blipFill>
        <p:spPr>
          <a:xfrm>
            <a:off x="7997680" y="5542635"/>
            <a:ext cx="688874" cy="9856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83728" y="428470"/>
            <a:ext cx="569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 GENERAL DEL CURSO</a:t>
            </a:r>
            <a:endParaRPr 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091792"/>
              </p:ext>
            </p:extLst>
          </p:nvPr>
        </p:nvGraphicFramePr>
        <p:xfrm>
          <a:off x="489859" y="1354570"/>
          <a:ext cx="8196695" cy="46634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30891"/>
                <a:gridCol w="6265804"/>
              </a:tblGrid>
              <a:tr h="276167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 SEMANA 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CONTENIDO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El sistema de costos por procesos y en las empresas que se puede implementar. características de estas compañías,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69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10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Gestión por procesos. Gestión eficiente para las organizaciones. -estructura, proceso, valor organización y metodología,</a:t>
                      </a:r>
                      <a:r>
                        <a:rPr lang="es-E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Arquitectura de procesos: -procesos de un negocio Procesos de apoyo,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SEMANA 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las necesidades dela gestión procesos la cadena de valor en la gestión por procesos y la calidad Definición de Gestión basada en procesos, (material de apoyo aula virtual relacionado con el tema).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832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30%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solidFill>
                            <a:schemeClr val="tx1"/>
                          </a:solidFill>
                        </a:rPr>
                        <a:t>Prueba</a:t>
                      </a:r>
                      <a:r>
                        <a:rPr lang="es-CO" baseline="0" dirty="0" smtClean="0">
                          <a:solidFill>
                            <a:schemeClr val="tx1"/>
                          </a:solidFill>
                        </a:rPr>
                        <a:t> de conocimiento final temas vistos en nuestros encuentros sincrónicos ,se habilita en las fechas establecidas.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339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9144000" cy="3513495"/>
          </a:xfrm>
          <a:prstGeom prst="rect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  <a:alpha val="8000"/>
                </a:srgbClr>
              </a:gs>
              <a:gs pos="0">
                <a:srgbClr val="FF2573"/>
              </a:gs>
              <a:gs pos="52000">
                <a:srgbClr val="15006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8" y="4463383"/>
            <a:ext cx="4096505" cy="165701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8850" y="2361222"/>
            <a:ext cx="4780752" cy="3229887"/>
            <a:chOff x="3844276" y="1678843"/>
            <a:chExt cx="6374336" cy="43065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73" b="7046"/>
            <a:stretch/>
          </p:blipFill>
          <p:spPr>
            <a:xfrm>
              <a:off x="3844276" y="1678843"/>
              <a:ext cx="6374336" cy="4306516"/>
            </a:xfrm>
            <a:prstGeom prst="rect">
              <a:avLst/>
            </a:prstGeom>
          </p:spPr>
        </p:pic>
        <p:sp>
          <p:nvSpPr>
            <p:cNvPr id="10" name="Elipse 9"/>
            <p:cNvSpPr/>
            <p:nvPr/>
          </p:nvSpPr>
          <p:spPr>
            <a:xfrm>
              <a:off x="4239124" y="2057378"/>
              <a:ext cx="3313967" cy="3130062"/>
            </a:xfrm>
            <a:prstGeom prst="ellipse">
              <a:avLst/>
            </a:prstGeom>
            <a:solidFill>
              <a:srgbClr val="EC0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39124" y="3099539"/>
              <a:ext cx="340923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lang="es-CO" sz="2400" b="1" spc="-5" dirty="0">
                  <a:cs typeface="Calibri"/>
                </a:rPr>
                <a:t>GESTION</a:t>
              </a:r>
              <a:r>
                <a:rPr lang="es-CO" sz="2400" b="1" spc="-95" dirty="0">
                  <a:cs typeface="Calibri"/>
                </a:rPr>
                <a:t> </a:t>
              </a:r>
              <a:r>
                <a:rPr lang="es-CO" sz="2400" b="1" spc="-5" dirty="0">
                  <a:cs typeface="Calibri"/>
                </a:rPr>
                <a:t>POR</a:t>
              </a:r>
              <a:endParaRPr lang="es-CO" sz="2400" dirty="0">
                <a:cs typeface="Calibri"/>
              </a:endParaRPr>
            </a:p>
            <a:p>
              <a:pPr marL="2540" algn="ctr">
                <a:lnSpc>
                  <a:spcPct val="100000"/>
                </a:lnSpc>
                <a:spcBef>
                  <a:spcPts val="5"/>
                </a:spcBef>
              </a:pPr>
              <a:r>
                <a:rPr lang="es-CO" sz="2400" b="1" spc="-10" dirty="0">
                  <a:cs typeface="Calibri"/>
                </a:rPr>
                <a:t>PROCESOS</a:t>
              </a:r>
              <a:r>
                <a:rPr lang="es-CO" sz="2400" spc="-10" dirty="0">
                  <a:solidFill>
                    <a:srgbClr val="FFFFFF"/>
                  </a:solidFill>
                  <a:cs typeface="Calibri"/>
                </a:rPr>
                <a:t>.</a:t>
              </a:r>
              <a:endParaRPr lang="es-MX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525" y="1990352"/>
            <a:ext cx="3798475" cy="471891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8887" y="4874666"/>
            <a:ext cx="67452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Electiva de profundización II// Costeo por Procesos //Gestión de Procesos Organizacionales I </a:t>
            </a:r>
          </a:p>
          <a:p>
            <a:r>
              <a:rPr lang="es-ES" b="1" dirty="0" smtClean="0"/>
              <a:t>OLGA </a:t>
            </a:r>
            <a:r>
              <a:rPr lang="es-ES" b="1" dirty="0"/>
              <a:t>LUCIA PABON VILLAMIZAR</a:t>
            </a:r>
          </a:p>
          <a:p>
            <a:r>
              <a:rPr lang="es-ES" b="1" dirty="0"/>
              <a:t>CONTADORA PUBLICA</a:t>
            </a:r>
          </a:p>
          <a:p>
            <a:r>
              <a:rPr lang="es-ES" b="1" dirty="0"/>
              <a:t>MAGISTER TRIBUTARIA</a:t>
            </a:r>
          </a:p>
          <a:p>
            <a:r>
              <a:rPr lang="es-ES" b="1" dirty="0"/>
              <a:t>FUNDACION DE EDUCACION SUPERIOR SAN JOSE.</a:t>
            </a:r>
          </a:p>
          <a:p>
            <a:r>
              <a:rPr lang="es-ES" b="1" dirty="0"/>
              <a:t>SEMANA 1 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236504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redondeado 31"/>
          <p:cNvSpPr/>
          <p:nvPr/>
        </p:nvSpPr>
        <p:spPr>
          <a:xfrm rot="2620456">
            <a:off x="-3017942" y="-463709"/>
            <a:ext cx="6362050" cy="7997580"/>
          </a:xfrm>
          <a:prstGeom prst="roundRect">
            <a:avLst/>
          </a:prstGeom>
          <a:gradFill flip="none" rotWithShape="1">
            <a:gsLst>
              <a:gs pos="14000">
                <a:srgbClr val="014CBB"/>
              </a:gs>
              <a:gs pos="65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ipse 8"/>
          <p:cNvSpPr/>
          <p:nvPr/>
        </p:nvSpPr>
        <p:spPr>
          <a:xfrm>
            <a:off x="5057482" y="2556386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5225242" y="2426955"/>
            <a:ext cx="3731167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9740">
              <a:lnSpc>
                <a:spcPts val="1820"/>
              </a:lnSpc>
              <a:spcBef>
                <a:spcPts val="100"/>
              </a:spcBef>
            </a:pPr>
            <a:r>
              <a:rPr lang="es-ES" sz="1600" b="1" spc="-10" dirty="0">
                <a:cs typeface="Calibri"/>
              </a:rPr>
              <a:t>GESTION</a:t>
            </a:r>
            <a:r>
              <a:rPr lang="es-ES" sz="1600" b="1" spc="-20" dirty="0">
                <a:cs typeface="Calibri"/>
              </a:rPr>
              <a:t> </a:t>
            </a:r>
            <a:r>
              <a:rPr lang="es-ES" sz="1600" b="1" dirty="0">
                <a:cs typeface="Calibri"/>
              </a:rPr>
              <a:t>POR</a:t>
            </a:r>
            <a:r>
              <a:rPr lang="es-ES" sz="1600" b="1" spc="-20" dirty="0">
                <a:cs typeface="Calibri"/>
              </a:rPr>
              <a:t> </a:t>
            </a:r>
            <a:r>
              <a:rPr lang="es-ES" sz="1600" b="1" spc="-10" dirty="0">
                <a:cs typeface="Calibri"/>
              </a:rPr>
              <a:t>PROCESOS</a:t>
            </a:r>
            <a:r>
              <a:rPr lang="es-ES" sz="1600" b="1" spc="25" dirty="0">
                <a:cs typeface="Calibri"/>
              </a:rPr>
              <a:t> </a:t>
            </a:r>
            <a:r>
              <a:rPr lang="es-ES" sz="1600" b="1" spc="-5" dirty="0">
                <a:cs typeface="Calibri"/>
              </a:rPr>
              <a:t>/GPP</a:t>
            </a:r>
            <a:r>
              <a:rPr lang="es-ES" sz="1600" b="1" spc="-30" dirty="0">
                <a:cs typeface="Calibri"/>
              </a:rPr>
              <a:t> </a:t>
            </a:r>
            <a:r>
              <a:rPr lang="es-ES" sz="1600" b="1" dirty="0">
                <a:cs typeface="Calibri"/>
              </a:rPr>
              <a:t>EN</a:t>
            </a:r>
            <a:endParaRPr lang="es-ES" sz="1600" dirty="0">
              <a:cs typeface="Calibri"/>
            </a:endParaRPr>
          </a:p>
          <a:p>
            <a:pPr marL="459740" marR="92710" indent="-447675">
              <a:lnSpc>
                <a:spcPts val="1920"/>
              </a:lnSpc>
              <a:spcBef>
                <a:spcPts val="160"/>
              </a:spcBef>
              <a:tabLst>
                <a:tab pos="459740" algn="l"/>
              </a:tabLst>
            </a:pPr>
            <a:r>
              <a:rPr lang="es-ES" b="1" spc="-5" dirty="0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lang="es-ES" sz="1600" b="1" dirty="0">
                <a:cs typeface="Calibri"/>
              </a:rPr>
              <a:t>LA</a:t>
            </a:r>
            <a:r>
              <a:rPr lang="es-ES" sz="1600" b="1" spc="-5" dirty="0">
                <a:cs typeface="Calibri"/>
              </a:rPr>
              <a:t> </a:t>
            </a:r>
            <a:r>
              <a:rPr lang="es-ES" sz="1600" b="1" spc="-15" dirty="0">
                <a:cs typeface="Calibri"/>
              </a:rPr>
              <a:t>ORGANIZACIÓN/COSTEO</a:t>
            </a:r>
            <a:r>
              <a:rPr lang="es-ES" sz="1600" b="1" spc="55" dirty="0">
                <a:cs typeface="Calibri"/>
              </a:rPr>
              <a:t> </a:t>
            </a:r>
            <a:r>
              <a:rPr lang="es-ES" sz="1600" b="1" spc="-5" dirty="0">
                <a:cs typeface="Calibri"/>
              </a:rPr>
              <a:t>POR </a:t>
            </a:r>
            <a:r>
              <a:rPr lang="es-ES" sz="1600" b="1" spc="-345" dirty="0">
                <a:cs typeface="Calibri"/>
              </a:rPr>
              <a:t> </a:t>
            </a:r>
            <a:r>
              <a:rPr lang="es-ES" sz="1600" b="1" spc="-10" dirty="0">
                <a:cs typeface="Calibri"/>
              </a:rPr>
              <a:t>PROCESOS.</a:t>
            </a:r>
            <a:endParaRPr lang="es-ES" sz="1600" dirty="0">
              <a:cs typeface="Calibri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057481" y="326061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761922" y="3247173"/>
            <a:ext cx="32201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spc="-5" dirty="0">
                <a:cs typeface="Calibri"/>
              </a:rPr>
              <a:t>MODELOS</a:t>
            </a:r>
            <a:r>
              <a:rPr lang="es-ES" sz="1600" b="1" spc="15" dirty="0">
                <a:cs typeface="Calibri"/>
              </a:rPr>
              <a:t> </a:t>
            </a:r>
            <a:r>
              <a:rPr lang="es-ES" sz="1600" b="1" spc="-5" dirty="0">
                <a:cs typeface="Calibri"/>
              </a:rPr>
              <a:t>DE </a:t>
            </a:r>
            <a:r>
              <a:rPr lang="es-ES" sz="1600" b="1" spc="-10" dirty="0">
                <a:cs typeface="Calibri"/>
              </a:rPr>
              <a:t>GESTION </a:t>
            </a:r>
            <a:r>
              <a:rPr lang="es-ES" sz="1600" b="1" spc="-5" dirty="0">
                <a:cs typeface="Calibri"/>
              </a:rPr>
              <a:t> </a:t>
            </a:r>
            <a:r>
              <a:rPr lang="es-ES" sz="1600" b="1" spc="-10" dirty="0">
                <a:cs typeface="Calibri"/>
              </a:rPr>
              <a:t>ORGANIZACIONAL</a:t>
            </a:r>
            <a:r>
              <a:rPr lang="es-ES" sz="1600" b="1" spc="30" dirty="0">
                <a:cs typeface="Calibri"/>
              </a:rPr>
              <a:t> </a:t>
            </a:r>
            <a:r>
              <a:rPr lang="es-ES" sz="1600" b="1" dirty="0">
                <a:cs typeface="Calibri"/>
              </a:rPr>
              <a:t>POR</a:t>
            </a:r>
            <a:r>
              <a:rPr lang="es-ES" sz="1600" b="1" spc="-40" dirty="0">
                <a:cs typeface="Calibri"/>
              </a:rPr>
              <a:t> </a:t>
            </a:r>
            <a:r>
              <a:rPr lang="es-ES" sz="1600" b="1" spc="-5" dirty="0">
                <a:cs typeface="Calibri"/>
              </a:rPr>
              <a:t>PROCESOS/ </a:t>
            </a:r>
            <a:r>
              <a:rPr lang="es-ES" sz="1600" b="1" spc="-350" dirty="0">
                <a:cs typeface="Calibri"/>
              </a:rPr>
              <a:t> </a:t>
            </a:r>
            <a:r>
              <a:rPr lang="es-ES" sz="1600" b="1" spc="-5" dirty="0">
                <a:cs typeface="Calibri"/>
              </a:rPr>
              <a:t>TIPOS DE</a:t>
            </a:r>
            <a:r>
              <a:rPr lang="es-ES" sz="1600" b="1" dirty="0">
                <a:cs typeface="Calibri"/>
              </a:rPr>
              <a:t> </a:t>
            </a:r>
            <a:r>
              <a:rPr lang="es-ES" sz="1600" b="1" spc="-10" dirty="0">
                <a:cs typeface="Calibri"/>
              </a:rPr>
              <a:t>PROCESOS</a:t>
            </a:r>
            <a:endParaRPr lang="es-ES" sz="1600" dirty="0">
              <a:cs typeface="Calibri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199587" y="336169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057482" y="4024963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735881" y="4149881"/>
            <a:ext cx="3515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spc="-5" dirty="0">
                <a:cs typeface="Calibri"/>
              </a:rPr>
              <a:t>OBJETIVOS Y CARACTERISTICAS.</a:t>
            </a:r>
          </a:p>
          <a:p>
            <a:pPr>
              <a:defRPr/>
            </a:pPr>
            <a:r>
              <a:rPr lang="es-MX" sz="1600" b="1" spc="-5" dirty="0">
                <a:cs typeface="Calibri"/>
              </a:rPr>
              <a:t>RETROALIMENTACIÓN CON VIDEOS EN LA PLATAFORMA .</a:t>
            </a:r>
            <a:endParaRPr lang="en-US" sz="1600" b="1" spc="-5" dirty="0">
              <a:cs typeface="Calibri"/>
            </a:endParaRPr>
          </a:p>
          <a:p>
            <a:endParaRPr lang="en-US" sz="1600" b="1" dirty="0">
              <a:latin typeface="Morn Thin" panose="00000200000000000000" pitchFamily="50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199588" y="4126047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057482" y="4784108"/>
            <a:ext cx="571500" cy="571500"/>
          </a:xfrm>
          <a:prstGeom prst="ellipse">
            <a:avLst/>
          </a:prstGeom>
          <a:gradFill flip="none" rotWithShape="1">
            <a:gsLst>
              <a:gs pos="0">
                <a:srgbClr val="EC035F">
                  <a:shade val="30000"/>
                  <a:satMod val="115000"/>
                </a:srgbClr>
              </a:gs>
              <a:gs pos="50000">
                <a:srgbClr val="EC035F">
                  <a:shade val="67500"/>
                  <a:satMod val="115000"/>
                </a:srgbClr>
              </a:gs>
              <a:gs pos="100000">
                <a:srgbClr val="EC035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5785073" y="5096266"/>
            <a:ext cx="3417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spc="-5" dirty="0">
                <a:cs typeface="Calibri"/>
              </a:rPr>
              <a:t>CONCLUSIONES.</a:t>
            </a:r>
            <a:endParaRPr lang="en-US" sz="1600" b="1" spc="-5" dirty="0">
              <a:cs typeface="Calibri"/>
            </a:endParaRPr>
          </a:p>
          <a:p>
            <a:endParaRPr lang="es-MX" sz="1600" b="1" spc="-5" dirty="0">
              <a:cs typeface="Calibri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199588" y="4885192"/>
            <a:ext cx="28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199588" y="1837218"/>
            <a:ext cx="27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latin typeface="Morn Thin" panose="00000200000000000000" pitchFamily="50" charset="0"/>
              </a:rPr>
              <a:t>INDICE</a:t>
            </a:r>
            <a:endParaRPr lang="en-US" b="1" dirty="0">
              <a:latin typeface="Morn Thin" panose="00000200000000000000" pitchFamily="50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19541" y="922445"/>
            <a:ext cx="3490756" cy="4466209"/>
            <a:chOff x="-461775" y="1246595"/>
            <a:chExt cx="3490756" cy="44662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898" y="2354925"/>
              <a:ext cx="3357879" cy="335787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1775" y="1246595"/>
              <a:ext cx="2951560" cy="1193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18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1446</Words>
  <Application>Microsoft Office PowerPoint</Application>
  <PresentationFormat>Presentación en pantalla (4:3)</PresentationFormat>
  <Paragraphs>146</Paragraphs>
  <Slides>21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Ebrima</vt:lpstr>
      <vt:lpstr>Morn Thin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Cuenta Microsoft</cp:lastModifiedBy>
  <cp:revision>49</cp:revision>
  <dcterms:modified xsi:type="dcterms:W3CDTF">2023-02-10T00:18:06Z</dcterms:modified>
</cp:coreProperties>
</file>